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272" r:id="rId13"/>
    <p:sldId id="282" r:id="rId14"/>
    <p:sldId id="274" r:id="rId15"/>
    <p:sldId id="276" r:id="rId16"/>
    <p:sldId id="279" r:id="rId17"/>
    <p:sldId id="280" r:id="rId18"/>
    <p:sldId id="281" r:id="rId19"/>
    <p:sldId id="283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hao\Documents\Papers\cgo201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hao\Documents\Papers\cgo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>
        <c:manualLayout>
          <c:layoutTarget val="inner"/>
          <c:xMode val="edge"/>
          <c:yMode val="edge"/>
          <c:x val="4.8411171354786807E-2"/>
          <c:y val="3.44445833159744E-2"/>
          <c:w val="0.92769932044224745"/>
          <c:h val="0.7156727631268317"/>
        </c:manualLayout>
      </c:layout>
      <c:barChart>
        <c:barDir val="col"/>
        <c:grouping val="clustered"/>
        <c:ser>
          <c:idx val="0"/>
          <c:order val="0"/>
          <c:tx>
            <c:strRef>
              <c:f>Sheet1!$B$30</c:f>
              <c:strCache>
                <c:ptCount val="1"/>
                <c:pt idx="0">
                  <c:v>Static Estimation</c:v>
                </c:pt>
              </c:strCache>
            </c:strRef>
          </c:tx>
          <c:cat>
            <c:strRef>
              <c:f>Sheet1!$A$31:$A$43</c:f>
              <c:strCache>
                <c:ptCount val="13"/>
                <c:pt idx="0">
                  <c:v>164.gzip</c:v>
                </c:pt>
                <c:pt idx="1">
                  <c:v>175.vpr</c:v>
                </c:pt>
                <c:pt idx="2">
                  <c:v>176.gcc</c:v>
                </c:pt>
                <c:pt idx="3">
                  <c:v>181.mcf</c:v>
                </c:pt>
                <c:pt idx="4">
                  <c:v>186.crafty</c:v>
                </c:pt>
                <c:pt idx="5">
                  <c:v>197.parser</c:v>
                </c:pt>
                <c:pt idx="6">
                  <c:v>252.eon</c:v>
                </c:pt>
                <c:pt idx="7">
                  <c:v>253.perl</c:v>
                </c:pt>
                <c:pt idx="8">
                  <c:v>254.gap</c:v>
                </c:pt>
                <c:pt idx="9">
                  <c:v>255.vortex</c:v>
                </c:pt>
                <c:pt idx="10">
                  <c:v>256.bzip2</c:v>
                </c:pt>
                <c:pt idx="11">
                  <c:v>300.twolf</c:v>
                </c:pt>
                <c:pt idx="12">
                  <c:v>Geomean</c:v>
                </c:pt>
              </c:strCache>
            </c:strRef>
          </c:cat>
          <c:val>
            <c:numRef>
              <c:f>Sheet1!$B$31:$B$43</c:f>
              <c:numCache>
                <c:formatCode>General</c:formatCode>
                <c:ptCount val="13"/>
                <c:pt idx="0">
                  <c:v>0.61455300000000002</c:v>
                </c:pt>
                <c:pt idx="1">
                  <c:v>0.60472900000000007</c:v>
                </c:pt>
                <c:pt idx="2">
                  <c:v>0.52368800000000004</c:v>
                </c:pt>
                <c:pt idx="3">
                  <c:v>0.51861900000000005</c:v>
                </c:pt>
                <c:pt idx="4">
                  <c:v>0.65661700000000012</c:v>
                </c:pt>
                <c:pt idx="5">
                  <c:v>0.66556800000000005</c:v>
                </c:pt>
                <c:pt idx="6">
                  <c:v>0.527397</c:v>
                </c:pt>
                <c:pt idx="7">
                  <c:v>0.54674599999999995</c:v>
                </c:pt>
                <c:pt idx="8">
                  <c:v>0.59054299999999993</c:v>
                </c:pt>
                <c:pt idx="9">
                  <c:v>0.54641299999999993</c:v>
                </c:pt>
                <c:pt idx="10">
                  <c:v>0.55549800000000005</c:v>
                </c:pt>
                <c:pt idx="11">
                  <c:v>0.54701100000000002</c:v>
                </c:pt>
                <c:pt idx="12">
                  <c:v>0.57278725136129227</c:v>
                </c:pt>
              </c:numCache>
            </c:numRef>
          </c:val>
        </c:ser>
        <c:ser>
          <c:idx val="1"/>
          <c:order val="1"/>
          <c:tx>
            <c:strRef>
              <c:f>Sheet1!$C$30</c:f>
              <c:strCache>
                <c:ptCount val="1"/>
                <c:pt idx="0">
                  <c:v>MCC</c:v>
                </c:pt>
              </c:strCache>
            </c:strRef>
          </c:tx>
          <c:cat>
            <c:strRef>
              <c:f>Sheet1!$A$31:$A$43</c:f>
              <c:strCache>
                <c:ptCount val="13"/>
                <c:pt idx="0">
                  <c:v>164.gzip</c:v>
                </c:pt>
                <c:pt idx="1">
                  <c:v>175.vpr</c:v>
                </c:pt>
                <c:pt idx="2">
                  <c:v>176.gcc</c:v>
                </c:pt>
                <c:pt idx="3">
                  <c:v>181.mcf</c:v>
                </c:pt>
                <c:pt idx="4">
                  <c:v>186.crafty</c:v>
                </c:pt>
                <c:pt idx="5">
                  <c:v>197.parser</c:v>
                </c:pt>
                <c:pt idx="6">
                  <c:v>252.eon</c:v>
                </c:pt>
                <c:pt idx="7">
                  <c:v>253.perl</c:v>
                </c:pt>
                <c:pt idx="8">
                  <c:v>254.gap</c:v>
                </c:pt>
                <c:pt idx="9">
                  <c:v>255.vortex</c:v>
                </c:pt>
                <c:pt idx="10">
                  <c:v>256.bzip2</c:v>
                </c:pt>
                <c:pt idx="11">
                  <c:v>300.twolf</c:v>
                </c:pt>
                <c:pt idx="12">
                  <c:v>Geomean</c:v>
                </c:pt>
              </c:strCache>
            </c:strRef>
          </c:cat>
          <c:val>
            <c:numRef>
              <c:f>Sheet1!$C$31:$C$43</c:f>
              <c:numCache>
                <c:formatCode>General</c:formatCode>
                <c:ptCount val="13"/>
                <c:pt idx="0">
                  <c:v>0.78703900000000004</c:v>
                </c:pt>
                <c:pt idx="1">
                  <c:v>0.77073200000000008</c:v>
                </c:pt>
                <c:pt idx="2">
                  <c:v>0.80135100000000004</c:v>
                </c:pt>
                <c:pt idx="3">
                  <c:v>0.62858599999999998</c:v>
                </c:pt>
                <c:pt idx="4">
                  <c:v>0.76882300000000015</c:v>
                </c:pt>
                <c:pt idx="5">
                  <c:v>0.78898100000000004</c:v>
                </c:pt>
                <c:pt idx="6">
                  <c:v>0.76430200000000004</c:v>
                </c:pt>
                <c:pt idx="7">
                  <c:v>0.73017399999999999</c:v>
                </c:pt>
                <c:pt idx="8">
                  <c:v>0.75754400000000011</c:v>
                </c:pt>
                <c:pt idx="9">
                  <c:v>0.85233400000000004</c:v>
                </c:pt>
                <c:pt idx="10">
                  <c:v>0.72260600000000008</c:v>
                </c:pt>
                <c:pt idx="11">
                  <c:v>0.66290800000000016</c:v>
                </c:pt>
                <c:pt idx="12">
                  <c:v>0.75062033430534525</c:v>
                </c:pt>
              </c:numCache>
            </c:numRef>
          </c:val>
        </c:ser>
        <c:ser>
          <c:idx val="2"/>
          <c:order val="2"/>
          <c:tx>
            <c:strRef>
              <c:f>Sheet1!$D$30</c:f>
              <c:strCache>
                <c:ptCount val="1"/>
                <c:pt idx="0">
                  <c:v>Our Prediction</c:v>
                </c:pt>
              </c:strCache>
            </c:strRef>
          </c:tx>
          <c:cat>
            <c:strRef>
              <c:f>Sheet1!$A$31:$A$43</c:f>
              <c:strCache>
                <c:ptCount val="13"/>
                <c:pt idx="0">
                  <c:v>164.gzip</c:v>
                </c:pt>
                <c:pt idx="1">
                  <c:v>175.vpr</c:v>
                </c:pt>
                <c:pt idx="2">
                  <c:v>176.gcc</c:v>
                </c:pt>
                <c:pt idx="3">
                  <c:v>181.mcf</c:v>
                </c:pt>
                <c:pt idx="4">
                  <c:v>186.crafty</c:v>
                </c:pt>
                <c:pt idx="5">
                  <c:v>197.parser</c:v>
                </c:pt>
                <c:pt idx="6">
                  <c:v>252.eon</c:v>
                </c:pt>
                <c:pt idx="7">
                  <c:v>253.perl</c:v>
                </c:pt>
                <c:pt idx="8">
                  <c:v>254.gap</c:v>
                </c:pt>
                <c:pt idx="9">
                  <c:v>255.vortex</c:v>
                </c:pt>
                <c:pt idx="10">
                  <c:v>256.bzip2</c:v>
                </c:pt>
                <c:pt idx="11">
                  <c:v>300.twolf</c:v>
                </c:pt>
                <c:pt idx="12">
                  <c:v>Geomean</c:v>
                </c:pt>
              </c:strCache>
            </c:strRef>
          </c:cat>
          <c:val>
            <c:numRef>
              <c:f>Sheet1!$D$31:$D$43</c:f>
              <c:numCache>
                <c:formatCode>General</c:formatCode>
                <c:ptCount val="13"/>
                <c:pt idx="0">
                  <c:v>0.89436499999999985</c:v>
                </c:pt>
                <c:pt idx="1">
                  <c:v>0.75115299999999996</c:v>
                </c:pt>
                <c:pt idx="2">
                  <c:v>0.78685300000000002</c:v>
                </c:pt>
                <c:pt idx="3">
                  <c:v>0.69277999999999995</c:v>
                </c:pt>
                <c:pt idx="4">
                  <c:v>0.78107700000000002</c:v>
                </c:pt>
                <c:pt idx="5">
                  <c:v>0.81162699999999999</c:v>
                </c:pt>
                <c:pt idx="6">
                  <c:v>0.75846800000000003</c:v>
                </c:pt>
                <c:pt idx="7">
                  <c:v>0.88860600000000001</c:v>
                </c:pt>
                <c:pt idx="8">
                  <c:v>0.80442800000000003</c:v>
                </c:pt>
                <c:pt idx="9">
                  <c:v>0.93867199999999995</c:v>
                </c:pt>
                <c:pt idx="10">
                  <c:v>0.84499600000000008</c:v>
                </c:pt>
                <c:pt idx="11">
                  <c:v>0.74520699999999984</c:v>
                </c:pt>
                <c:pt idx="12">
                  <c:v>0.80531069598480232</c:v>
                </c:pt>
              </c:numCache>
            </c:numRef>
          </c:val>
        </c:ser>
        <c:ser>
          <c:idx val="3"/>
          <c:order val="3"/>
          <c:tx>
            <c:strRef>
              <c:f>Sheet1!$E$30</c:f>
              <c:strCache>
                <c:ptCount val="1"/>
                <c:pt idx="0">
                  <c:v>Perfect Prediction</c:v>
                </c:pt>
              </c:strCache>
            </c:strRef>
          </c:tx>
          <c:cat>
            <c:strRef>
              <c:f>Sheet1!$A$31:$A$43</c:f>
              <c:strCache>
                <c:ptCount val="13"/>
                <c:pt idx="0">
                  <c:v>164.gzip</c:v>
                </c:pt>
                <c:pt idx="1">
                  <c:v>175.vpr</c:v>
                </c:pt>
                <c:pt idx="2">
                  <c:v>176.gcc</c:v>
                </c:pt>
                <c:pt idx="3">
                  <c:v>181.mcf</c:v>
                </c:pt>
                <c:pt idx="4">
                  <c:v>186.crafty</c:v>
                </c:pt>
                <c:pt idx="5">
                  <c:v>197.parser</c:v>
                </c:pt>
                <c:pt idx="6">
                  <c:v>252.eon</c:v>
                </c:pt>
                <c:pt idx="7">
                  <c:v>253.perl</c:v>
                </c:pt>
                <c:pt idx="8">
                  <c:v>254.gap</c:v>
                </c:pt>
                <c:pt idx="9">
                  <c:v>255.vortex</c:v>
                </c:pt>
                <c:pt idx="10">
                  <c:v>256.bzip2</c:v>
                </c:pt>
                <c:pt idx="11">
                  <c:v>300.twolf</c:v>
                </c:pt>
                <c:pt idx="12">
                  <c:v>Geomean</c:v>
                </c:pt>
              </c:strCache>
            </c:strRef>
          </c:cat>
          <c:val>
            <c:numRef>
              <c:f>Sheet1!$E$31:$E$43</c:f>
              <c:numCache>
                <c:formatCode>General</c:formatCode>
                <c:ptCount val="13"/>
                <c:pt idx="0">
                  <c:v>0.90143899999999988</c:v>
                </c:pt>
                <c:pt idx="1">
                  <c:v>0.78804799999999997</c:v>
                </c:pt>
                <c:pt idx="2">
                  <c:v>0.81367199999999995</c:v>
                </c:pt>
                <c:pt idx="3">
                  <c:v>0.74349900000000013</c:v>
                </c:pt>
                <c:pt idx="4">
                  <c:v>0.81297200000000003</c:v>
                </c:pt>
                <c:pt idx="5">
                  <c:v>0.83600799999999997</c:v>
                </c:pt>
                <c:pt idx="6">
                  <c:v>0.77659800000000012</c:v>
                </c:pt>
                <c:pt idx="7">
                  <c:v>0.91701500000000002</c:v>
                </c:pt>
                <c:pt idx="8">
                  <c:v>0.79835599999999984</c:v>
                </c:pt>
                <c:pt idx="9">
                  <c:v>0.95897200000000005</c:v>
                </c:pt>
                <c:pt idx="10">
                  <c:v>0.86872500000000008</c:v>
                </c:pt>
                <c:pt idx="11">
                  <c:v>0.75657099999999999</c:v>
                </c:pt>
                <c:pt idx="12">
                  <c:v>0.82854799273476087</c:v>
                </c:pt>
              </c:numCache>
            </c:numRef>
          </c:val>
        </c:ser>
        <c:axId val="80668544"/>
        <c:axId val="80670080"/>
      </c:barChart>
      <c:catAx>
        <c:axId val="8066854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zh-CN"/>
          </a:p>
        </c:txPr>
        <c:crossAx val="80670080"/>
        <c:crosses val="autoZero"/>
        <c:auto val="1"/>
        <c:lblAlgn val="ctr"/>
        <c:lblOffset val="100"/>
      </c:catAx>
      <c:valAx>
        <c:axId val="80670080"/>
        <c:scaling>
          <c:orientation val="minMax"/>
          <c:max val="1"/>
          <c:min val="0.5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600"/>
            </a:pPr>
            <a:endParaRPr lang="zh-CN"/>
          </a:p>
        </c:txPr>
        <c:crossAx val="806685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1504426114838237"/>
          <c:y val="1.9214264883556224E-3"/>
          <c:w val="0.80878740157480444"/>
          <c:h val="0.16048993875765541"/>
        </c:manualLayout>
      </c:layout>
      <c:overlay val="1"/>
      <c:txPr>
        <a:bodyPr/>
        <a:lstStyle/>
        <a:p>
          <a:pPr>
            <a:defRPr sz="1600"/>
          </a:pPr>
          <a:endParaRPr lang="zh-CN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Sample FDO</c:v>
                </c:pt>
              </c:strCache>
            </c:strRef>
          </c:tx>
          <c:errBars>
            <c:errBarType val="both"/>
            <c:errValType val="cust"/>
            <c:plus>
              <c:numRef>
                <c:f>(Sheet1!$I$2:$I$13,Sheet1!$I$27)</c:f>
                <c:numCache>
                  <c:formatCode>General</c:formatCode>
                  <c:ptCount val="13"/>
                  <c:pt idx="0">
                    <c:v>0</c:v>
                  </c:pt>
                  <c:pt idx="1">
                    <c:v>1.9710906701708281E-3</c:v>
                  </c:pt>
                  <c:pt idx="2">
                    <c:v>1.05318588730911E-3</c:v>
                  </c:pt>
                  <c:pt idx="3">
                    <c:v>2.2948938611589238E-3</c:v>
                  </c:pt>
                  <c:pt idx="4">
                    <c:v>3.4737299174989185E-3</c:v>
                  </c:pt>
                  <c:pt idx="5">
                    <c:v>2.5706940874036014E-3</c:v>
                  </c:pt>
                  <c:pt idx="6">
                    <c:v>0</c:v>
                  </c:pt>
                  <c:pt idx="7">
                    <c:v>2.6338893766461812E-3</c:v>
                  </c:pt>
                  <c:pt idx="8">
                    <c:v>0</c:v>
                  </c:pt>
                  <c:pt idx="9">
                    <c:v>1.6535758577924762E-3</c:v>
                  </c:pt>
                  <c:pt idx="10">
                    <c:v>5.571030640668528E-3</c:v>
                  </c:pt>
                  <c:pt idx="11">
                    <c:v>8.5836909871244739E-4</c:v>
                  </c:pt>
                  <c:pt idx="12">
                    <c:v>1.8419345534345811E-3</c:v>
                  </c:pt>
                </c:numCache>
              </c:numRef>
            </c:plus>
            <c:minus>
              <c:numRef>
                <c:f>(Sheet1!$H$2:$H$13,Sheet1!$H$27)</c:f>
                <c:numCache>
                  <c:formatCode>General</c:formatCode>
                  <c:ptCount val="13"/>
                  <c:pt idx="0">
                    <c:v>8.8495575221239078E-4</c:v>
                  </c:pt>
                  <c:pt idx="1">
                    <c:v>1.9710906701708281E-3</c:v>
                  </c:pt>
                  <c:pt idx="2">
                    <c:v>-2.1063717746182212E-3</c:v>
                  </c:pt>
                  <c:pt idx="3">
                    <c:v>1.0900745840504881E-2</c:v>
                  </c:pt>
                  <c:pt idx="4">
                    <c:v>6.9474598349978361E-3</c:v>
                  </c:pt>
                  <c:pt idx="5">
                    <c:v>4.2844901456726737E-3</c:v>
                  </c:pt>
                  <c:pt idx="6">
                    <c:v>2.1987686895338591E-3</c:v>
                  </c:pt>
                  <c:pt idx="7">
                    <c:v>4.3898156277436391E-4</c:v>
                  </c:pt>
                  <c:pt idx="8">
                    <c:v>2.5316455696202528E-3</c:v>
                  </c:pt>
                  <c:pt idx="9">
                    <c:v>6.2009094667217898E-3</c:v>
                  </c:pt>
                  <c:pt idx="10">
                    <c:v>4.4568245125348252E-3</c:v>
                  </c:pt>
                  <c:pt idx="11">
                    <c:v>1.7167381974248926E-3</c:v>
                  </c:pt>
                  <c:pt idx="12">
                    <c:v>3.3923613533412091E-3</c:v>
                  </c:pt>
                </c:numCache>
              </c:numRef>
            </c:minus>
          </c:errBars>
          <c:cat>
            <c:strRef>
              <c:f>(Sheet1!$A$2:$A$13,Sheet1!$A$27)</c:f>
              <c:strCache>
                <c:ptCount val="13"/>
                <c:pt idx="0">
                  <c:v>164.gzip</c:v>
                </c:pt>
                <c:pt idx="1">
                  <c:v>175.vpr</c:v>
                </c:pt>
                <c:pt idx="2">
                  <c:v>176.gcc</c:v>
                </c:pt>
                <c:pt idx="3">
                  <c:v>181.mcf</c:v>
                </c:pt>
                <c:pt idx="4">
                  <c:v>186.crafty</c:v>
                </c:pt>
                <c:pt idx="5">
                  <c:v>197.parser</c:v>
                </c:pt>
                <c:pt idx="6">
                  <c:v>252.eon</c:v>
                </c:pt>
                <c:pt idx="7">
                  <c:v>253.perlbmk</c:v>
                </c:pt>
                <c:pt idx="8">
                  <c:v>254.gap</c:v>
                </c:pt>
                <c:pt idx="9">
                  <c:v>255.vortex</c:v>
                </c:pt>
                <c:pt idx="10">
                  <c:v>256.bzip2</c:v>
                </c:pt>
                <c:pt idx="11">
                  <c:v>300.twolf</c:v>
                </c:pt>
                <c:pt idx="12">
                  <c:v>Geomean</c:v>
                </c:pt>
              </c:strCache>
            </c:strRef>
          </c:cat>
          <c:val>
            <c:numRef>
              <c:f>(Sheet1!$B$2:$B$13,Sheet1!$B$27)</c:f>
              <c:numCache>
                <c:formatCode>General</c:formatCode>
                <c:ptCount val="13"/>
                <c:pt idx="0">
                  <c:v>3.4513274336283262E-2</c:v>
                </c:pt>
                <c:pt idx="1">
                  <c:v>-6.5703022339025461E-4</c:v>
                </c:pt>
                <c:pt idx="2">
                  <c:v>3.8441284886782556E-2</c:v>
                </c:pt>
                <c:pt idx="3">
                  <c:v>-1.1474469305794441E-3</c:v>
                </c:pt>
                <c:pt idx="4">
                  <c:v>2.6487190620929232E-2</c:v>
                </c:pt>
                <c:pt idx="5">
                  <c:v>9.6829477292202329E-2</c:v>
                </c:pt>
                <c:pt idx="6">
                  <c:v>7.5197889182057942E-2</c:v>
                </c:pt>
                <c:pt idx="7">
                  <c:v>6.584723441615449E-2</c:v>
                </c:pt>
                <c:pt idx="8">
                  <c:v>2.2278481012658172E-2</c:v>
                </c:pt>
                <c:pt idx="9">
                  <c:v>8.1438610996279526E-2</c:v>
                </c:pt>
                <c:pt idx="10">
                  <c:v>3.119777158774387E-2</c:v>
                </c:pt>
                <c:pt idx="11">
                  <c:v>2.2317596566523684E-2</c:v>
                </c:pt>
                <c:pt idx="12">
                  <c:v>4.1062027811970492E-2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Instr FDO</c:v>
                </c:pt>
              </c:strCache>
            </c:strRef>
          </c:tx>
          <c:errBars>
            <c:errBarType val="both"/>
            <c:errValType val="cust"/>
            <c:plus>
              <c:numRef>
                <c:f>(Sheet1!$K$2:$K$13,Sheet1!$K$27)</c:f>
                <c:numCache>
                  <c:formatCode>General</c:formatCode>
                  <c:ptCount val="13"/>
                  <c:pt idx="0">
                    <c:v>0</c:v>
                  </c:pt>
                  <c:pt idx="1">
                    <c:v>2.6281208935611069E-3</c:v>
                  </c:pt>
                  <c:pt idx="2">
                    <c:v>1.05318588730911E-3</c:v>
                  </c:pt>
                  <c:pt idx="3">
                    <c:v>1.7785427423981641E-2</c:v>
                  </c:pt>
                  <c:pt idx="4">
                    <c:v>1.7368649587494573E-3</c:v>
                  </c:pt>
                  <c:pt idx="5">
                    <c:v>8.5689802913453455E-4</c:v>
                  </c:pt>
                  <c:pt idx="6">
                    <c:v>2.6385224274406349E-3</c:v>
                  </c:pt>
                  <c:pt idx="7">
                    <c:v>1.712028094820018E-2</c:v>
                  </c:pt>
                  <c:pt idx="8">
                    <c:v>6.5822784810126711E-3</c:v>
                  </c:pt>
                  <c:pt idx="9">
                    <c:v>2.0669698222405952E-3</c:v>
                  </c:pt>
                  <c:pt idx="10">
                    <c:v>1.114206128133707E-3</c:v>
                  </c:pt>
                  <c:pt idx="11">
                    <c:v>1.7167381974248926E-3</c:v>
                  </c:pt>
                  <c:pt idx="12">
                    <c:v>4.6609125121097033E-3</c:v>
                  </c:pt>
                </c:numCache>
              </c:numRef>
            </c:plus>
            <c:minus>
              <c:numRef>
                <c:f>(Sheet1!$J$2:$J$13,Sheet1!$J$27)</c:f>
                <c:numCache>
                  <c:formatCode>General</c:formatCode>
                  <c:ptCount val="13"/>
                  <c:pt idx="0">
                    <c:v>8.8495575221239078E-4</c:v>
                  </c:pt>
                  <c:pt idx="1">
                    <c:v>2.0367936925098553E-2</c:v>
                  </c:pt>
                  <c:pt idx="2">
                    <c:v>2.1063717746182212E-3</c:v>
                  </c:pt>
                  <c:pt idx="3">
                    <c:v>6.3109581181870376E-3</c:v>
                  </c:pt>
                  <c:pt idx="4">
                    <c:v>1.7368649587494573E-3</c:v>
                  </c:pt>
                  <c:pt idx="5">
                    <c:v>2.5706940874036014E-3</c:v>
                  </c:pt>
                  <c:pt idx="6">
                    <c:v>2.1987686895338591E-3</c:v>
                  </c:pt>
                  <c:pt idx="7">
                    <c:v>2.6338893766461812E-3</c:v>
                  </c:pt>
                  <c:pt idx="8">
                    <c:v>0</c:v>
                  </c:pt>
                  <c:pt idx="9">
                    <c:v>8.2678792889623884E-4</c:v>
                  </c:pt>
                  <c:pt idx="10">
                    <c:v>2.2284122562674143E-3</c:v>
                  </c:pt>
                  <c:pt idx="11">
                    <c:v>9.0128755364806985E-3</c:v>
                  </c:pt>
                  <c:pt idx="12">
                    <c:v>4.3832927988719976E-3</c:v>
                  </c:pt>
                </c:numCache>
              </c:numRef>
            </c:minus>
          </c:errBars>
          <c:cat>
            <c:strRef>
              <c:f>(Sheet1!$A$2:$A$13,Sheet1!$A$27)</c:f>
              <c:strCache>
                <c:ptCount val="13"/>
                <c:pt idx="0">
                  <c:v>164.gzip</c:v>
                </c:pt>
                <c:pt idx="1">
                  <c:v>175.vpr</c:v>
                </c:pt>
                <c:pt idx="2">
                  <c:v>176.gcc</c:v>
                </c:pt>
                <c:pt idx="3">
                  <c:v>181.mcf</c:v>
                </c:pt>
                <c:pt idx="4">
                  <c:v>186.crafty</c:v>
                </c:pt>
                <c:pt idx="5">
                  <c:v>197.parser</c:v>
                </c:pt>
                <c:pt idx="6">
                  <c:v>252.eon</c:v>
                </c:pt>
                <c:pt idx="7">
                  <c:v>253.perlbmk</c:v>
                </c:pt>
                <c:pt idx="8">
                  <c:v>254.gap</c:v>
                </c:pt>
                <c:pt idx="9">
                  <c:v>255.vortex</c:v>
                </c:pt>
                <c:pt idx="10">
                  <c:v>256.bzip2</c:v>
                </c:pt>
                <c:pt idx="11">
                  <c:v>300.twolf</c:v>
                </c:pt>
                <c:pt idx="12">
                  <c:v>Geomean</c:v>
                </c:pt>
              </c:strCache>
            </c:strRef>
          </c:cat>
          <c:val>
            <c:numRef>
              <c:f>(Sheet1!$C$2:$C$13,Sheet1!$C$27)</c:f>
              <c:numCache>
                <c:formatCode>General</c:formatCode>
                <c:ptCount val="13"/>
                <c:pt idx="0">
                  <c:v>9.7345132743362761E-3</c:v>
                </c:pt>
                <c:pt idx="1">
                  <c:v>3.942181340341638E-3</c:v>
                </c:pt>
                <c:pt idx="2">
                  <c:v>1.4744602422327446E-2</c:v>
                </c:pt>
                <c:pt idx="3">
                  <c:v>-5.5651176133103886E-2</c:v>
                </c:pt>
                <c:pt idx="4">
                  <c:v>-1.3894919669995573E-2</c:v>
                </c:pt>
                <c:pt idx="5">
                  <c:v>3.2562125107112205E-2</c:v>
                </c:pt>
                <c:pt idx="6">
                  <c:v>4.3535620052770584E-2</c:v>
                </c:pt>
                <c:pt idx="7">
                  <c:v>6.1896400351185342E-2</c:v>
                </c:pt>
                <c:pt idx="8">
                  <c:v>2.6835443037974728E-2</c:v>
                </c:pt>
                <c:pt idx="9">
                  <c:v>1.5708970649028556E-2</c:v>
                </c:pt>
                <c:pt idx="10">
                  <c:v>-1.1142061281337345E-3</c:v>
                </c:pt>
                <c:pt idx="11">
                  <c:v>1.2875536480685401E-3</c:v>
                </c:pt>
                <c:pt idx="12">
                  <c:v>1.1632258995992665E-2</c:v>
                </c:pt>
              </c:numCache>
            </c:numRef>
          </c:val>
        </c:ser>
        <c:overlap val="100"/>
        <c:axId val="81076608"/>
        <c:axId val="81078144"/>
      </c:barChart>
      <c:catAx>
        <c:axId val="81076608"/>
        <c:scaling>
          <c:orientation val="minMax"/>
        </c:scaling>
        <c:axPos val="b"/>
        <c:tickLblPos val="low"/>
        <c:txPr>
          <a:bodyPr/>
          <a:lstStyle/>
          <a:p>
            <a:pPr>
              <a:defRPr sz="1800"/>
            </a:pPr>
            <a:endParaRPr lang="zh-CN"/>
          </a:p>
        </c:txPr>
        <c:crossAx val="81078144"/>
        <c:crosses val="autoZero"/>
        <c:auto val="1"/>
        <c:lblAlgn val="ctr"/>
        <c:lblOffset val="100"/>
      </c:catAx>
      <c:valAx>
        <c:axId val="81078144"/>
        <c:scaling>
          <c:orientation val="minMax"/>
          <c:max val="0.15000000000000024"/>
          <c:min val="-0.05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800"/>
            </a:pPr>
            <a:endParaRPr lang="zh-CN"/>
          </a:p>
        </c:txPr>
        <c:crossAx val="810766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3578667249927158E-2"/>
          <c:y val="6.8017015114490029E-2"/>
          <c:w val="0.38418545575863572"/>
          <c:h val="8.8670070564469933E-2"/>
        </c:manualLayout>
      </c:layout>
      <c:overlay val="1"/>
      <c:txPr>
        <a:bodyPr/>
        <a:lstStyle/>
        <a:p>
          <a:pPr>
            <a:defRPr sz="1800"/>
          </a:pPr>
          <a:endParaRPr lang="zh-CN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B8F62-9EE5-4DDF-8BAD-79536071537F}" type="datetimeFigureOut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AE514-9A35-40C0-ADEE-CBC3A5F86C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AE514-9A35-40C0-ADEE-CBC3A5F86CA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AE514-9A35-40C0-ADEE-CBC3A5F86CA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7DBA1-4C28-485A-8D41-26C62ED13BC1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CCB99-20D3-4749-B681-5C145C11CB67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4D01-8501-4030-919B-5363692C0F09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3199-7C37-46AE-8289-EB7FEC92BC20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FDB8-DB95-4B37-99F7-9FB39AABDE39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36B3-932F-4B58-BCA7-4A387A9C9353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809A-D759-4336-91DE-4B28C5FDE95B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A321-4063-4390-9342-38F93B642742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27BC-AB00-4B6C-9151-CF2965506CD3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3383-4453-4B99-BEB7-629036592F7F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5BD4-0ED7-4B1C-90B6-F046EE3B0028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DEFA6-EA1C-4C3D-83DE-426670066109}" type="datetime1">
              <a:rPr lang="zh-CN" altLang="en-US" smtClean="0"/>
              <a:pPr/>
              <a:t>2010/4/26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6B15C-FB6A-4B9D-ADD8-F8B71950A4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Taming Hardware Event Samples for FDO Compilation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 err="1" smtClean="0">
                <a:solidFill>
                  <a:schemeClr val="tx1"/>
                </a:solidFill>
              </a:rPr>
              <a:t>Dehao</a:t>
            </a:r>
            <a:r>
              <a:rPr lang="en-US" altLang="zh-CN" dirty="0" smtClean="0">
                <a:solidFill>
                  <a:schemeClr val="tx1"/>
                </a:solidFill>
              </a:rPr>
              <a:t> Chen (</a:t>
            </a:r>
            <a:r>
              <a:rPr lang="en-US" altLang="zh-CN" dirty="0" err="1" smtClean="0">
                <a:solidFill>
                  <a:schemeClr val="tx1"/>
                </a:solidFill>
              </a:rPr>
              <a:t>Tsinghua</a:t>
            </a:r>
            <a:r>
              <a:rPr lang="en-US" altLang="zh-CN" dirty="0" smtClean="0">
                <a:solidFill>
                  <a:schemeClr val="tx1"/>
                </a:solidFill>
              </a:rPr>
              <a:t> University)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Neil </a:t>
            </a:r>
            <a:r>
              <a:rPr lang="en-US" altLang="zh-CN" dirty="0" err="1" smtClean="0">
                <a:solidFill>
                  <a:schemeClr val="tx1"/>
                </a:solidFill>
              </a:rPr>
              <a:t>Vachharajani</a:t>
            </a:r>
            <a:r>
              <a:rPr lang="en-US" altLang="zh-CN" dirty="0" smtClean="0">
                <a:solidFill>
                  <a:schemeClr val="tx1"/>
                </a:solidFill>
              </a:rPr>
              <a:t>, Robert </a:t>
            </a:r>
            <a:r>
              <a:rPr lang="en-US" altLang="zh-CN" dirty="0" err="1" smtClean="0">
                <a:solidFill>
                  <a:schemeClr val="tx1"/>
                </a:solidFill>
              </a:rPr>
              <a:t>Hundt</a:t>
            </a:r>
            <a:r>
              <a:rPr lang="en-US" altLang="zh-CN" dirty="0" smtClean="0">
                <a:solidFill>
                  <a:schemeClr val="tx1"/>
                </a:solidFill>
              </a:rPr>
              <a:t>, Shih-</a:t>
            </a:r>
            <a:r>
              <a:rPr lang="en-US" altLang="zh-CN" dirty="0" err="1" smtClean="0">
                <a:solidFill>
                  <a:schemeClr val="tx1"/>
                </a:solidFill>
              </a:rPr>
              <a:t>wei</a:t>
            </a:r>
            <a:r>
              <a:rPr lang="en-US" altLang="zh-CN" dirty="0" smtClean="0">
                <a:solidFill>
                  <a:schemeClr val="tx1"/>
                </a:solidFill>
              </a:rPr>
              <a:t> Liao (Google)</a:t>
            </a:r>
          </a:p>
          <a:p>
            <a:r>
              <a:rPr lang="en-US" altLang="zh-CN" dirty="0" err="1" smtClean="0">
                <a:solidFill>
                  <a:schemeClr val="tx1"/>
                </a:solidFill>
              </a:rPr>
              <a:t>Vinodha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</a:rPr>
              <a:t>Ramasamy</a:t>
            </a:r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Paul Yuan (Peking University)</a:t>
            </a:r>
          </a:p>
          <a:p>
            <a:r>
              <a:rPr lang="en-US" altLang="zh-CN" dirty="0" err="1" smtClean="0">
                <a:solidFill>
                  <a:schemeClr val="tx1"/>
                </a:solidFill>
              </a:rPr>
              <a:t>Wenguang</a:t>
            </a:r>
            <a:r>
              <a:rPr lang="en-US" altLang="zh-CN" dirty="0" smtClean="0">
                <a:solidFill>
                  <a:schemeClr val="tx1"/>
                </a:solidFill>
              </a:rPr>
              <a:t> Chen, </a:t>
            </a:r>
            <a:r>
              <a:rPr lang="en-US" altLang="zh-CN" dirty="0" err="1" smtClean="0">
                <a:solidFill>
                  <a:schemeClr val="tx1"/>
                </a:solidFill>
              </a:rPr>
              <a:t>Weimin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</a:rPr>
              <a:t>Zheng</a:t>
            </a:r>
            <a:r>
              <a:rPr lang="en-US" altLang="zh-CN" dirty="0" smtClean="0">
                <a:solidFill>
                  <a:schemeClr val="tx1"/>
                </a:solidFill>
              </a:rPr>
              <a:t> (</a:t>
            </a:r>
            <a:r>
              <a:rPr lang="en-US" altLang="zh-CN" dirty="0" err="1" smtClean="0">
                <a:solidFill>
                  <a:schemeClr val="tx1"/>
                </a:solidFill>
              </a:rPr>
              <a:t>Tsinghua</a:t>
            </a:r>
            <a:r>
              <a:rPr lang="en-US" altLang="zh-CN" dirty="0" smtClean="0">
                <a:solidFill>
                  <a:schemeClr val="tx1"/>
                </a:solidFill>
              </a:rPr>
              <a:t> University)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  <p:transition advTm="2402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Accuracy Challenge</a:t>
            </a:r>
            <a:endParaRPr lang="zh-CN" altLang="en-US" sz="48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528" y="1699419"/>
            <a:ext cx="7758672" cy="4396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ransition advTm="90247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54" y="5556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Improving the Accuracy</a:t>
            </a:r>
            <a:endParaRPr lang="zh-CN" altLang="en-US" sz="4800" dirty="0"/>
          </a:p>
        </p:txBody>
      </p:sp>
      <p:sp>
        <p:nvSpPr>
          <p:cNvPr id="86" name="内容占位符 8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Flow Consistency</a:t>
            </a:r>
          </a:p>
          <a:p>
            <a:pPr lvl="1"/>
            <a:r>
              <a:rPr lang="en-US" altLang="zh-CN" dirty="0" smtClean="0"/>
              <a:t>Use Minimum Cost Circulation Algorithm</a:t>
            </a:r>
          </a:p>
          <a:p>
            <a:pPr lvl="1"/>
            <a:r>
              <a:rPr lang="en-US" altLang="zh-CN" dirty="0" smtClean="0"/>
              <a:t>Control flow </a:t>
            </a:r>
            <a:r>
              <a:rPr lang="en-US" altLang="zh-CN" dirty="0" smtClean="0">
                <a:sym typeface="Wingdings" pitchFamily="2" charset="2"/>
              </a:rPr>
              <a:t> Network flow</a:t>
            </a:r>
          </a:p>
          <a:p>
            <a:r>
              <a:rPr lang="en-US" altLang="zh-CN" dirty="0" smtClean="0">
                <a:sym typeface="Wingdings" pitchFamily="2" charset="2"/>
              </a:rPr>
              <a:t>Predict Aggregation/Shadow Effect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Sampling Multiple Events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Using the prediction to adjust the frequency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  <p:transition advTm="7807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>
            <a:hlinkClick r:id="" action="ppaction://noaction" highlightClick="1"/>
          </p:cNvPr>
          <p:cNvSpPr/>
          <p:nvPr/>
        </p:nvSpPr>
        <p:spPr>
          <a:xfrm>
            <a:off x="80930" y="236519"/>
            <a:ext cx="2666984" cy="2643206"/>
          </a:xfrm>
          <a:prstGeom prst="roundRect">
            <a:avLst>
              <a:gd name="adj" fmla="val 8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90460" y="592915"/>
            <a:ext cx="1428760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800" dirty="0" smtClean="0"/>
              <a:t>Branch: 7954</a:t>
            </a:r>
            <a:endParaRPr lang="zh-CN" altLang="en-US" sz="1800" dirty="0"/>
          </a:p>
        </p:txBody>
      </p:sp>
      <p:sp>
        <p:nvSpPr>
          <p:cNvPr id="7" name="矩形 6"/>
          <p:cNvSpPr/>
          <p:nvPr/>
        </p:nvSpPr>
        <p:spPr>
          <a:xfrm>
            <a:off x="1319154" y="1378733"/>
            <a:ext cx="1357322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800" dirty="0" smtClean="0"/>
              <a:t>Taken: 7922</a:t>
            </a:r>
            <a:endParaRPr lang="zh-CN" altLang="en-US" sz="1800" dirty="0"/>
          </a:p>
        </p:txBody>
      </p:sp>
      <p:sp>
        <p:nvSpPr>
          <p:cNvPr id="8" name="矩形 7"/>
          <p:cNvSpPr/>
          <p:nvPr/>
        </p:nvSpPr>
        <p:spPr>
          <a:xfrm>
            <a:off x="390460" y="2093113"/>
            <a:ext cx="1428760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800" dirty="0" smtClean="0"/>
              <a:t>Join: 1049</a:t>
            </a:r>
            <a:endParaRPr lang="zh-CN" altLang="en-US" sz="1800" dirty="0"/>
          </a:p>
        </p:txBody>
      </p:sp>
      <p:cxnSp>
        <p:nvCxnSpPr>
          <p:cNvPr id="9" name="直接箭头连接符 8"/>
          <p:cNvCxnSpPr>
            <a:endCxn id="6" idx="0"/>
          </p:cNvCxnSpPr>
          <p:nvPr/>
        </p:nvCxnSpPr>
        <p:spPr>
          <a:xfrm rot="5400000">
            <a:off x="961964" y="450039"/>
            <a:ext cx="285752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6" idx="2"/>
            <a:endCxn id="8" idx="0"/>
          </p:cNvCxnSpPr>
          <p:nvPr/>
        </p:nvCxnSpPr>
        <p:spPr>
          <a:xfrm rot="5400000">
            <a:off x="533336" y="1521609"/>
            <a:ext cx="1143008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6" idx="2"/>
            <a:endCxn id="7" idx="0"/>
          </p:cNvCxnSpPr>
          <p:nvPr/>
        </p:nvCxnSpPr>
        <p:spPr>
          <a:xfrm rot="16200000" flipH="1">
            <a:off x="1337013" y="717931"/>
            <a:ext cx="428628" cy="89297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8" idx="2"/>
          </p:cNvCxnSpPr>
          <p:nvPr/>
        </p:nvCxnSpPr>
        <p:spPr>
          <a:xfrm rot="5400000">
            <a:off x="926245" y="2628898"/>
            <a:ext cx="35719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7" idx="2"/>
            <a:endCxn id="8" idx="0"/>
          </p:cNvCxnSpPr>
          <p:nvPr/>
        </p:nvCxnSpPr>
        <p:spPr>
          <a:xfrm rot="5400000">
            <a:off x="1372733" y="1468031"/>
            <a:ext cx="357190" cy="89297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肘形连接符 203"/>
          <p:cNvCxnSpPr>
            <a:stCxn id="8" idx="1"/>
            <a:endCxn id="6" idx="1"/>
          </p:cNvCxnSpPr>
          <p:nvPr/>
        </p:nvCxnSpPr>
        <p:spPr>
          <a:xfrm rot="10800000">
            <a:off x="390460" y="771510"/>
            <a:ext cx="1588" cy="1500198"/>
          </a:xfrm>
          <a:prstGeom prst="bentConnector3">
            <a:avLst>
              <a:gd name="adj1" fmla="val 11299626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右箭头 14"/>
          <p:cNvSpPr/>
          <p:nvPr/>
        </p:nvSpPr>
        <p:spPr>
          <a:xfrm>
            <a:off x="2819352" y="2517813"/>
            <a:ext cx="357190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>
            <a:hlinkClick r:id="" action="ppaction://noaction" highlightClick="1"/>
          </p:cNvPr>
          <p:cNvSpPr/>
          <p:nvPr/>
        </p:nvSpPr>
        <p:spPr>
          <a:xfrm>
            <a:off x="104708" y="3032125"/>
            <a:ext cx="2643206" cy="2895600"/>
          </a:xfrm>
          <a:prstGeom prst="roundRect">
            <a:avLst>
              <a:gd name="adj" fmla="val 8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890526" y="3146405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890526" y="3717909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1819220" y="4146537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1819220" y="4646603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890526" y="5075231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890526" y="5646735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箭头连接符 22"/>
          <p:cNvCxnSpPr>
            <a:stCxn id="17" idx="4"/>
            <a:endCxn id="18" idx="0"/>
          </p:cNvCxnSpPr>
          <p:nvPr/>
        </p:nvCxnSpPr>
        <p:spPr>
          <a:xfrm rot="5400000">
            <a:off x="890526" y="3539314"/>
            <a:ext cx="35719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18" idx="5"/>
            <a:endCxn id="19" idx="0"/>
          </p:cNvCxnSpPr>
          <p:nvPr/>
        </p:nvCxnSpPr>
        <p:spPr>
          <a:xfrm rot="16200000" flipH="1">
            <a:off x="1473761" y="3622483"/>
            <a:ext cx="245700" cy="80240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>
            <a:stCxn id="19" idx="4"/>
            <a:endCxn id="20" idx="0"/>
          </p:cNvCxnSpPr>
          <p:nvPr/>
        </p:nvCxnSpPr>
        <p:spPr>
          <a:xfrm rot="5400000">
            <a:off x="1854939" y="4503727"/>
            <a:ext cx="285752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20" idx="4"/>
            <a:endCxn id="21" idx="7"/>
          </p:cNvCxnSpPr>
          <p:nvPr/>
        </p:nvCxnSpPr>
        <p:spPr>
          <a:xfrm rot="5400000">
            <a:off x="1473761" y="4582563"/>
            <a:ext cx="245700" cy="80240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18" idx="4"/>
            <a:endCxn id="21" idx="0"/>
          </p:cNvCxnSpPr>
          <p:nvPr/>
        </p:nvCxnSpPr>
        <p:spPr>
          <a:xfrm rot="5400000">
            <a:off x="497617" y="4503727"/>
            <a:ext cx="1143008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stCxn id="21" idx="4"/>
            <a:endCxn id="22" idx="0"/>
          </p:cNvCxnSpPr>
          <p:nvPr/>
        </p:nvCxnSpPr>
        <p:spPr>
          <a:xfrm rot="5400000">
            <a:off x="890526" y="5468140"/>
            <a:ext cx="35719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03"/>
          <p:cNvCxnSpPr>
            <a:stCxn id="22" idx="2"/>
            <a:endCxn id="17" idx="2"/>
          </p:cNvCxnSpPr>
          <p:nvPr/>
        </p:nvCxnSpPr>
        <p:spPr>
          <a:xfrm rot="10800000">
            <a:off x="890526" y="3253562"/>
            <a:ext cx="1588" cy="2500330"/>
          </a:xfrm>
          <a:prstGeom prst="bentConnector3">
            <a:avLst>
              <a:gd name="adj1" fmla="val 24392325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04840" y="3360719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7954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33534" y="4277271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7922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9088" y="4289413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04840" y="5289545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1049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4" name="圆角矩形 33">
            <a:hlinkClick r:id="" action="ppaction://noaction" highlightClick="1"/>
          </p:cNvPr>
          <p:cNvSpPr/>
          <p:nvPr/>
        </p:nvSpPr>
        <p:spPr>
          <a:xfrm>
            <a:off x="3214654" y="288925"/>
            <a:ext cx="2733684" cy="5634102"/>
          </a:xfrm>
          <a:prstGeom prst="roundRect">
            <a:avLst>
              <a:gd name="adj" fmla="val 8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4448140" y="1874871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4448140" y="2446375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5091082" y="2875003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5091082" y="3375069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4448140" y="3803697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4448140" y="4375201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1" name="直接箭头连接符 40"/>
          <p:cNvCxnSpPr>
            <a:stCxn id="35" idx="4"/>
            <a:endCxn id="36" idx="0"/>
          </p:cNvCxnSpPr>
          <p:nvPr/>
        </p:nvCxnSpPr>
        <p:spPr>
          <a:xfrm rot="5400000">
            <a:off x="4448140" y="2267780"/>
            <a:ext cx="35719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36" idx="5"/>
            <a:endCxn id="37" idx="0"/>
          </p:cNvCxnSpPr>
          <p:nvPr/>
        </p:nvCxnSpPr>
        <p:spPr>
          <a:xfrm rot="16200000" flipH="1">
            <a:off x="4888499" y="2493825"/>
            <a:ext cx="245700" cy="51665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>
            <a:stCxn id="37" idx="4"/>
            <a:endCxn id="38" idx="0"/>
          </p:cNvCxnSpPr>
          <p:nvPr/>
        </p:nvCxnSpPr>
        <p:spPr>
          <a:xfrm rot="5400000">
            <a:off x="5126801" y="3232193"/>
            <a:ext cx="285752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>
            <a:stCxn id="38" idx="4"/>
            <a:endCxn id="39" idx="7"/>
          </p:cNvCxnSpPr>
          <p:nvPr/>
        </p:nvCxnSpPr>
        <p:spPr>
          <a:xfrm rot="5400000">
            <a:off x="4888499" y="3453905"/>
            <a:ext cx="245700" cy="51665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stCxn id="36" idx="4"/>
            <a:endCxn id="39" idx="0"/>
          </p:cNvCxnSpPr>
          <p:nvPr/>
        </p:nvCxnSpPr>
        <p:spPr>
          <a:xfrm rot="5400000">
            <a:off x="4055231" y="3232193"/>
            <a:ext cx="1143008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>
            <a:stCxn id="39" idx="4"/>
            <a:endCxn id="40" idx="0"/>
          </p:cNvCxnSpPr>
          <p:nvPr/>
        </p:nvCxnSpPr>
        <p:spPr>
          <a:xfrm rot="5400000">
            <a:off x="4448140" y="4196606"/>
            <a:ext cx="35719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肘形连接符 203"/>
          <p:cNvCxnSpPr>
            <a:stCxn id="40" idx="2"/>
            <a:endCxn id="35" idx="2"/>
          </p:cNvCxnSpPr>
          <p:nvPr/>
        </p:nvCxnSpPr>
        <p:spPr>
          <a:xfrm rot="10800000">
            <a:off x="4448140" y="1982028"/>
            <a:ext cx="1588" cy="2500330"/>
          </a:xfrm>
          <a:prstGeom prst="bentConnector3">
            <a:avLst>
              <a:gd name="adj1" fmla="val 39987418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233958" y="1803433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6905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9" name="流程图: 磁盘 48"/>
          <p:cNvSpPr/>
          <p:nvPr/>
        </p:nvSpPr>
        <p:spPr>
          <a:xfrm>
            <a:off x="4162388" y="374673"/>
            <a:ext cx="928694" cy="500066"/>
          </a:xfrm>
          <a:prstGeom prst="flowChartMagneticDisk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800" dirty="0" smtClean="0"/>
              <a:t>Source</a:t>
            </a:r>
            <a:endParaRPr lang="zh-CN" altLang="en-US" sz="1800" dirty="0"/>
          </a:p>
        </p:txBody>
      </p:sp>
      <p:sp>
        <p:nvSpPr>
          <p:cNvPr id="50" name="流程图: 磁盘 49"/>
          <p:cNvSpPr/>
          <p:nvPr/>
        </p:nvSpPr>
        <p:spPr>
          <a:xfrm>
            <a:off x="4162388" y="5303895"/>
            <a:ext cx="857256" cy="500066"/>
          </a:xfrm>
          <a:prstGeom prst="flowChartMagneticDisk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800" dirty="0" smtClean="0"/>
              <a:t>Sink</a:t>
            </a:r>
            <a:endParaRPr lang="zh-CN" altLang="en-US" sz="1800" dirty="0"/>
          </a:p>
        </p:txBody>
      </p:sp>
      <p:cxnSp>
        <p:nvCxnSpPr>
          <p:cNvPr id="51" name="曲线连接符 392"/>
          <p:cNvCxnSpPr>
            <a:stCxn id="49" idx="3"/>
            <a:endCxn id="36" idx="2"/>
          </p:cNvCxnSpPr>
          <p:nvPr/>
        </p:nvCxnSpPr>
        <p:spPr>
          <a:xfrm rot="5400000">
            <a:off x="3698042" y="1624838"/>
            <a:ext cx="1678793" cy="178595"/>
          </a:xfrm>
          <a:prstGeom prst="curvedConnector4">
            <a:avLst>
              <a:gd name="adj1" fmla="val 46809"/>
              <a:gd name="adj2" fmla="val 227999"/>
            </a:avLst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591016" y="116049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32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53" name="曲线连接符 169"/>
          <p:cNvCxnSpPr>
            <a:stCxn id="49" idx="3"/>
            <a:endCxn id="39" idx="2"/>
          </p:cNvCxnSpPr>
          <p:nvPr/>
        </p:nvCxnSpPr>
        <p:spPr>
          <a:xfrm rot="5400000">
            <a:off x="3019381" y="2303499"/>
            <a:ext cx="3036115" cy="178595"/>
          </a:xfrm>
          <a:prstGeom prst="curvedConnector4">
            <a:avLst>
              <a:gd name="adj1" fmla="val 10588"/>
              <a:gd name="adj2" fmla="val 750662"/>
            </a:avLst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曲线连接符 169"/>
          <p:cNvCxnSpPr>
            <a:stCxn id="35" idx="6"/>
            <a:endCxn id="50" idx="1"/>
          </p:cNvCxnSpPr>
          <p:nvPr/>
        </p:nvCxnSpPr>
        <p:spPr>
          <a:xfrm flipH="1">
            <a:off x="4591016" y="1982028"/>
            <a:ext cx="214314" cy="3321867"/>
          </a:xfrm>
          <a:prstGeom prst="curvedConnector4">
            <a:avLst>
              <a:gd name="adj1" fmla="val -488886"/>
              <a:gd name="adj2" fmla="val 76845"/>
            </a:avLst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262274" y="946193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6873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390592" y="4848775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7922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390592" y="3777205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7922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6146" y="4146537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1049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9" name="圆角矩形 58">
            <a:hlinkClick r:id="" action="ppaction://noaction" highlightClick="1"/>
          </p:cNvPr>
          <p:cNvSpPr/>
          <p:nvPr/>
        </p:nvSpPr>
        <p:spPr>
          <a:xfrm>
            <a:off x="6415054" y="288925"/>
            <a:ext cx="2667000" cy="5634102"/>
          </a:xfrm>
          <a:prstGeom prst="roundRect">
            <a:avLst>
              <a:gd name="adj" fmla="val 8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7643802" y="1851037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>
            <a:off x="7643802" y="2422541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/>
          <p:cNvSpPr/>
          <p:nvPr/>
        </p:nvSpPr>
        <p:spPr>
          <a:xfrm>
            <a:off x="8286744" y="2851169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/>
          <p:cNvSpPr/>
          <p:nvPr/>
        </p:nvSpPr>
        <p:spPr>
          <a:xfrm>
            <a:off x="8286744" y="3351235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7643802" y="3779863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7643802" y="4351367"/>
            <a:ext cx="357190" cy="214314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6" name="直接箭头连接符 65"/>
          <p:cNvCxnSpPr>
            <a:stCxn id="60" idx="4"/>
            <a:endCxn id="61" idx="0"/>
          </p:cNvCxnSpPr>
          <p:nvPr/>
        </p:nvCxnSpPr>
        <p:spPr>
          <a:xfrm rot="5400000">
            <a:off x="7643802" y="2243946"/>
            <a:ext cx="35719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>
            <a:stCxn id="61" idx="5"/>
            <a:endCxn id="62" idx="0"/>
          </p:cNvCxnSpPr>
          <p:nvPr/>
        </p:nvCxnSpPr>
        <p:spPr>
          <a:xfrm rot="16200000" flipH="1">
            <a:off x="8084161" y="2469991"/>
            <a:ext cx="245700" cy="51665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>
            <a:stCxn id="62" idx="4"/>
            <a:endCxn id="63" idx="0"/>
          </p:cNvCxnSpPr>
          <p:nvPr/>
        </p:nvCxnSpPr>
        <p:spPr>
          <a:xfrm rot="5400000">
            <a:off x="8322463" y="3208359"/>
            <a:ext cx="285752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>
            <a:stCxn id="63" idx="4"/>
            <a:endCxn id="64" idx="7"/>
          </p:cNvCxnSpPr>
          <p:nvPr/>
        </p:nvCxnSpPr>
        <p:spPr>
          <a:xfrm rot="5400000">
            <a:off x="8084161" y="3430071"/>
            <a:ext cx="245700" cy="51665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>
            <a:stCxn id="61" idx="4"/>
            <a:endCxn id="64" idx="0"/>
          </p:cNvCxnSpPr>
          <p:nvPr/>
        </p:nvCxnSpPr>
        <p:spPr>
          <a:xfrm rot="5400000">
            <a:off x="7250893" y="3208359"/>
            <a:ext cx="1143008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>
            <a:stCxn id="64" idx="4"/>
            <a:endCxn id="65" idx="0"/>
          </p:cNvCxnSpPr>
          <p:nvPr/>
        </p:nvCxnSpPr>
        <p:spPr>
          <a:xfrm rot="5400000">
            <a:off x="7643802" y="4172772"/>
            <a:ext cx="35719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肘形连接符 203"/>
          <p:cNvCxnSpPr>
            <a:stCxn id="65" idx="2"/>
            <a:endCxn id="60" idx="2"/>
          </p:cNvCxnSpPr>
          <p:nvPr/>
        </p:nvCxnSpPr>
        <p:spPr>
          <a:xfrm rot="10800000">
            <a:off x="7643802" y="1958194"/>
            <a:ext cx="1588" cy="2500330"/>
          </a:xfrm>
          <a:prstGeom prst="bentConnector3">
            <a:avLst>
              <a:gd name="adj1" fmla="val 39987418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8429620" y="1779599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6905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4" name="流程图: 磁盘 73"/>
          <p:cNvSpPr/>
          <p:nvPr/>
        </p:nvSpPr>
        <p:spPr>
          <a:xfrm>
            <a:off x="7358050" y="350839"/>
            <a:ext cx="928694" cy="500066"/>
          </a:xfrm>
          <a:prstGeom prst="flowChartMagneticDisk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800" dirty="0" smtClean="0"/>
              <a:t>Source</a:t>
            </a:r>
            <a:endParaRPr lang="zh-CN" altLang="en-US" sz="1800" dirty="0"/>
          </a:p>
        </p:txBody>
      </p:sp>
      <p:sp>
        <p:nvSpPr>
          <p:cNvPr id="75" name="流程图: 磁盘 74"/>
          <p:cNvSpPr/>
          <p:nvPr/>
        </p:nvSpPr>
        <p:spPr>
          <a:xfrm>
            <a:off x="7358050" y="5280061"/>
            <a:ext cx="857256" cy="500066"/>
          </a:xfrm>
          <a:prstGeom prst="flowChartMagneticDisk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800" dirty="0" smtClean="0"/>
              <a:t>Sink</a:t>
            </a:r>
            <a:endParaRPr lang="zh-CN" altLang="en-US" sz="1800" dirty="0"/>
          </a:p>
        </p:txBody>
      </p:sp>
      <p:cxnSp>
        <p:nvCxnSpPr>
          <p:cNvPr id="76" name="曲线连接符 392"/>
          <p:cNvCxnSpPr>
            <a:stCxn id="74" idx="3"/>
            <a:endCxn id="61" idx="2"/>
          </p:cNvCxnSpPr>
          <p:nvPr/>
        </p:nvCxnSpPr>
        <p:spPr>
          <a:xfrm rot="5400000">
            <a:off x="6893704" y="1601004"/>
            <a:ext cx="1678793" cy="178595"/>
          </a:xfrm>
          <a:prstGeom prst="curvedConnector4">
            <a:avLst>
              <a:gd name="adj1" fmla="val 46809"/>
              <a:gd name="adj2" fmla="val 227999"/>
            </a:avLst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715240" y="1136657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32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78" name="曲线连接符 169"/>
          <p:cNvCxnSpPr>
            <a:stCxn id="74" idx="3"/>
            <a:endCxn id="64" idx="2"/>
          </p:cNvCxnSpPr>
          <p:nvPr/>
        </p:nvCxnSpPr>
        <p:spPr>
          <a:xfrm rot="5400000">
            <a:off x="6215043" y="2279665"/>
            <a:ext cx="3036115" cy="178595"/>
          </a:xfrm>
          <a:prstGeom prst="curvedConnector4">
            <a:avLst>
              <a:gd name="adj1" fmla="val 10588"/>
              <a:gd name="adj2" fmla="val 750662"/>
            </a:avLst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曲线连接符 169"/>
          <p:cNvCxnSpPr>
            <a:stCxn id="60" idx="6"/>
            <a:endCxn id="75" idx="1"/>
          </p:cNvCxnSpPr>
          <p:nvPr/>
        </p:nvCxnSpPr>
        <p:spPr>
          <a:xfrm flipH="1">
            <a:off x="7786678" y="1958194"/>
            <a:ext cx="214314" cy="3321867"/>
          </a:xfrm>
          <a:prstGeom prst="curvedConnector4">
            <a:avLst>
              <a:gd name="adj1" fmla="val -488886"/>
              <a:gd name="adj2" fmla="val 76845"/>
            </a:avLst>
          </a:prstGeom>
          <a:ln w="381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462674" y="846159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6873</a:t>
            </a:r>
            <a:endParaRPr lang="zh-CN" altLang="en-US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643670" y="2636855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CN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6905</a:t>
            </a:r>
            <a:endParaRPr lang="zh-CN" altLang="en-US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72364" y="2922607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CN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32</a:t>
            </a:r>
            <a:endParaRPr lang="zh-CN" altLang="en-US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286612" y="3994177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CN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6873</a:t>
            </a:r>
            <a:r>
              <a:rPr lang="zh-CN" altLang="en-US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CN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r>
              <a:rPr lang="zh-CN" altLang="en-US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zh-CN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32</a:t>
            </a:r>
            <a:endParaRPr lang="zh-CN" altLang="en-US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4" name="右箭头 83"/>
          <p:cNvSpPr/>
          <p:nvPr/>
        </p:nvSpPr>
        <p:spPr>
          <a:xfrm>
            <a:off x="6034054" y="2517813"/>
            <a:ext cx="357190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灯片编号占位符 84"/>
          <p:cNvSpPr>
            <a:spLocks noGrp="1"/>
          </p:cNvSpPr>
          <p:nvPr>
            <p:ph type="sldNum" sz="quarter" idx="12"/>
          </p:nvPr>
        </p:nvSpPr>
        <p:spPr>
          <a:xfrm>
            <a:off x="6553200" y="5578475"/>
            <a:ext cx="2133600" cy="365125"/>
          </a:xfrm>
        </p:spPr>
        <p:txBody>
          <a:bodyPr/>
          <a:lstStyle/>
          <a:p>
            <a:fld id="{6BE6B15C-FB6A-4B9D-ADD8-F8B71950A4F4}" type="slidenum">
              <a:rPr lang="zh-CN" altLang="en-US" smtClean="0"/>
              <a:pPr/>
              <a:t>12</a:t>
            </a:fld>
            <a:endParaRPr lang="zh-CN" altLang="en-US"/>
          </a:p>
        </p:txBody>
      </p:sp>
      <p:sp>
        <p:nvSpPr>
          <p:cNvPr id="86" name="TextBox 85"/>
          <p:cNvSpPr txBox="1"/>
          <p:nvPr/>
        </p:nvSpPr>
        <p:spPr>
          <a:xfrm>
            <a:off x="838200" y="6059269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[Levin et.al. Complementing Missing and Inaccurate Profiling using a Minimum Cost Circulation Algorithm.  HIPEAC’08]</a:t>
            </a:r>
            <a:endParaRPr lang="zh-CN" altLang="en-US" dirty="0"/>
          </a:p>
        </p:txBody>
      </p:sp>
    </p:spTree>
  </p:cSld>
  <p:clrMapOvr>
    <a:masterClrMapping/>
  </p:clrMapOvr>
  <p:transition advTm="105597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54" y="5556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Use Prediction to Adjust Profile</a:t>
            </a:r>
            <a:endParaRPr lang="zh-CN" altLang="en-US" sz="4800" dirty="0"/>
          </a:p>
        </p:txBody>
      </p:sp>
      <p:sp>
        <p:nvSpPr>
          <p:cNvPr id="86" name="内容占位符 8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80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Cost Function in MCC</a:t>
            </a:r>
          </a:p>
          <a:p>
            <a:pPr lvl="1"/>
            <a:r>
              <a:rPr lang="en-US" altLang="zh-CN" dirty="0" smtClean="0"/>
              <a:t>Each basic block is attached by two edges</a:t>
            </a:r>
          </a:p>
          <a:p>
            <a:pPr lvl="2"/>
            <a:r>
              <a:rPr lang="en-US" altLang="zh-CN" dirty="0" smtClean="0"/>
              <a:t>Forward (flow represents increasing the count)</a:t>
            </a:r>
          </a:p>
          <a:p>
            <a:pPr lvl="2"/>
            <a:r>
              <a:rPr lang="en-US" altLang="zh-CN" dirty="0" smtClean="0"/>
              <a:t>Backward (flow represents decreasing the count)</a:t>
            </a:r>
          </a:p>
          <a:p>
            <a:pPr lvl="1"/>
            <a:r>
              <a:rPr lang="en-US" altLang="zh-CN" dirty="0" smtClean="0"/>
              <a:t>Cost function for each edge</a:t>
            </a:r>
          </a:p>
          <a:p>
            <a:pPr lvl="2"/>
            <a:r>
              <a:rPr lang="en-US" altLang="zh-CN" dirty="0" smtClean="0"/>
              <a:t>Larger cost means prevent changing in this direction</a:t>
            </a:r>
          </a:p>
          <a:p>
            <a:r>
              <a:rPr lang="en-US" altLang="zh-CN" dirty="0" smtClean="0"/>
              <a:t>Using the prediction</a:t>
            </a:r>
          </a:p>
          <a:p>
            <a:pPr lvl="1"/>
            <a:r>
              <a:rPr lang="en-US" altLang="zh-CN" dirty="0" smtClean="0"/>
              <a:t>Over-sampled: high cost on forward edge</a:t>
            </a:r>
          </a:p>
          <a:p>
            <a:pPr lvl="1"/>
            <a:r>
              <a:rPr lang="en-US" altLang="zh-CN" dirty="0" smtClean="0"/>
              <a:t>Under-sampled: high cost on backward edge</a:t>
            </a:r>
          </a:p>
        </p:txBody>
      </p:sp>
      <p:sp>
        <p:nvSpPr>
          <p:cNvPr id="4" name="圆角矩形 3">
            <a:hlinkClick r:id="" action="ppaction://noaction" highlightClick="1"/>
          </p:cNvPr>
          <p:cNvSpPr/>
          <p:nvPr/>
        </p:nvSpPr>
        <p:spPr>
          <a:xfrm>
            <a:off x="2209800" y="4648200"/>
            <a:ext cx="4495800" cy="2133600"/>
          </a:xfrm>
          <a:prstGeom prst="roundRect">
            <a:avLst>
              <a:gd name="adj" fmla="val 8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519329" y="4928396"/>
            <a:ext cx="2612605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800" dirty="0" smtClean="0"/>
              <a:t>BB1’</a:t>
            </a:r>
            <a:endParaRPr lang="zh-CN" altLang="en-US" sz="1800" dirty="0"/>
          </a:p>
        </p:txBody>
      </p:sp>
      <p:sp>
        <p:nvSpPr>
          <p:cNvPr id="7" name="矩形 6"/>
          <p:cNvSpPr/>
          <p:nvPr/>
        </p:nvSpPr>
        <p:spPr>
          <a:xfrm>
            <a:off x="2519329" y="5996006"/>
            <a:ext cx="2612605" cy="3571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800" dirty="0" smtClean="0"/>
              <a:t>BB1’’</a:t>
            </a:r>
            <a:endParaRPr lang="zh-CN" altLang="en-US" sz="1800" dirty="0"/>
          </a:p>
        </p:txBody>
      </p:sp>
      <p:cxnSp>
        <p:nvCxnSpPr>
          <p:cNvPr id="8" name="直接箭头连接符 7"/>
          <p:cNvCxnSpPr>
            <a:endCxn id="5" idx="0"/>
          </p:cNvCxnSpPr>
          <p:nvPr/>
        </p:nvCxnSpPr>
        <p:spPr>
          <a:xfrm>
            <a:off x="3234504" y="4643438"/>
            <a:ext cx="591128" cy="28495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>
            <a:stCxn id="5" idx="2"/>
            <a:endCxn id="7" idx="0"/>
          </p:cNvCxnSpPr>
          <p:nvPr/>
        </p:nvCxnSpPr>
        <p:spPr>
          <a:xfrm rot="5400000">
            <a:off x="3470422" y="5640796"/>
            <a:ext cx="71042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7" idx="2"/>
          </p:cNvCxnSpPr>
          <p:nvPr/>
        </p:nvCxnSpPr>
        <p:spPr>
          <a:xfrm rot="5400000">
            <a:off x="3350282" y="6235830"/>
            <a:ext cx="357984" cy="59271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曲线连接符 21"/>
          <p:cNvCxnSpPr>
            <a:stCxn id="7" idx="3"/>
            <a:endCxn id="5" idx="3"/>
          </p:cNvCxnSpPr>
          <p:nvPr/>
        </p:nvCxnSpPr>
        <p:spPr>
          <a:xfrm flipV="1">
            <a:off x="5131934" y="5106991"/>
            <a:ext cx="1588" cy="1067610"/>
          </a:xfrm>
          <a:prstGeom prst="curvedConnector3">
            <a:avLst>
              <a:gd name="adj1" fmla="val 51545104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819400" y="5410200"/>
            <a:ext cx="1752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Forward   Edge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4800600" y="5410200"/>
            <a:ext cx="1752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Backward   Edge</a:t>
            </a:r>
            <a:endParaRPr lang="zh-CN" altLang="en-US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  <p:transition advTm="17506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54" y="5556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Predict Aggregation/Shadow</a:t>
            </a:r>
            <a:endParaRPr lang="zh-CN" altLang="en-US" sz="4800" dirty="0"/>
          </a:p>
        </p:txBody>
      </p:sp>
      <p:sp>
        <p:nvSpPr>
          <p:cNvPr id="86" name="内容占位符 8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Model Aggregation Effects</a:t>
            </a:r>
          </a:p>
          <a:p>
            <a:pPr lvl="1"/>
            <a:r>
              <a:rPr lang="en-US" altLang="zh-CN" dirty="0" smtClean="0"/>
              <a:t>Long latency instructions</a:t>
            </a:r>
          </a:p>
          <a:p>
            <a:pPr lvl="1"/>
            <a:r>
              <a:rPr lang="en-US" altLang="zh-CN" dirty="0" smtClean="0"/>
              <a:t>Sample major long latency events</a:t>
            </a:r>
          </a:p>
          <a:p>
            <a:pPr lvl="2"/>
            <a:r>
              <a:rPr lang="en-US" altLang="zh-CN" dirty="0" smtClean="0">
                <a:sym typeface="Wingdings" pitchFamily="2" charset="2"/>
              </a:rPr>
              <a:t>Branch </a:t>
            </a:r>
            <a:r>
              <a:rPr lang="en-US" altLang="zh-CN" dirty="0" err="1" smtClean="0">
                <a:sym typeface="Wingdings" pitchFamily="2" charset="2"/>
              </a:rPr>
              <a:t>Mispredict</a:t>
            </a:r>
            <a:r>
              <a:rPr lang="en-US" altLang="zh-CN" dirty="0" smtClean="0">
                <a:sym typeface="Wingdings" pitchFamily="2" charset="2"/>
              </a:rPr>
              <a:t>, Cache/DTLB Miss, etc</a:t>
            </a:r>
          </a:p>
          <a:p>
            <a:pPr lvl="2"/>
            <a:r>
              <a:rPr lang="en-US" altLang="zh-CN" dirty="0" smtClean="0">
                <a:sym typeface="Wingdings" pitchFamily="2" charset="2"/>
              </a:rPr>
              <a:t>Estimate the stalls these events will cause</a:t>
            </a:r>
          </a:p>
          <a:p>
            <a:pPr lvl="2"/>
            <a:r>
              <a:rPr lang="en-US" altLang="zh-CN" dirty="0" smtClean="0">
                <a:sym typeface="Wingdings" pitchFamily="2" charset="2"/>
              </a:rPr>
              <a:t>Skid has little influence on long latency events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  <p:transition advTm="8151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54" y="5556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Predict Aggregation/Shadow</a:t>
            </a:r>
            <a:endParaRPr lang="zh-CN" altLang="en-US" sz="4800" dirty="0"/>
          </a:p>
        </p:txBody>
      </p:sp>
      <p:sp>
        <p:nvSpPr>
          <p:cNvPr id="86" name="内容占位符 8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Model Shadow Effects</a:t>
            </a:r>
          </a:p>
          <a:p>
            <a:pPr lvl="1"/>
            <a:r>
              <a:rPr lang="en-US" altLang="zh-CN" dirty="0" smtClean="0"/>
              <a:t>CPU_CORE_CYCLES event</a:t>
            </a:r>
          </a:p>
          <a:p>
            <a:pPr lvl="2"/>
            <a:r>
              <a:rPr lang="en-US" altLang="zh-CN" dirty="0" smtClean="0"/>
              <a:t>Time based sampling</a:t>
            </a:r>
          </a:p>
          <a:p>
            <a:pPr lvl="2"/>
            <a:r>
              <a:rPr lang="en-US" altLang="zh-CN" dirty="0" smtClean="0"/>
              <a:t>Skid will only shift the profile</a:t>
            </a:r>
          </a:p>
          <a:p>
            <a:pPr lvl="2"/>
            <a:r>
              <a:rPr lang="en-US" altLang="zh-CN" dirty="0" smtClean="0"/>
              <a:t>CPU_CYCLE – INST_RETIRED </a:t>
            </a:r>
            <a:r>
              <a:rPr lang="en-US" altLang="zh-CN" dirty="0" smtClean="0">
                <a:sym typeface="Wingdings" pitchFamily="2" charset="2"/>
              </a:rPr>
              <a:t>Stalled Cycle (with skid)</a:t>
            </a:r>
          </a:p>
          <a:p>
            <a:pPr lvl="2"/>
            <a:r>
              <a:rPr lang="en-US" altLang="zh-CN" dirty="0" smtClean="0">
                <a:sym typeface="Wingdings" pitchFamily="2" charset="2"/>
              </a:rPr>
              <a:t>Each stalled cycle will set a shadow area</a:t>
            </a:r>
          </a:p>
          <a:p>
            <a:r>
              <a:rPr lang="en-US" altLang="zh-CN" dirty="0" smtClean="0">
                <a:sym typeface="Wingdings" pitchFamily="2" charset="2"/>
              </a:rPr>
              <a:t>Aggregation and Shadow co-exist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Heuristic to check which one dominates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  <p:transition advTm="93679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54" y="5556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Evaluation: Accuracy</a:t>
            </a:r>
            <a:endParaRPr lang="zh-CN" altLang="en-US" sz="48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16</a:t>
            </a:fld>
            <a:endParaRPr lang="zh-CN" altLang="en-US"/>
          </a:p>
        </p:txBody>
      </p:sp>
      <p:graphicFrame>
        <p:nvGraphicFramePr>
          <p:cNvPr id="7" name="图表 6"/>
          <p:cNvGraphicFramePr/>
          <p:nvPr/>
        </p:nvGraphicFramePr>
        <p:xfrm>
          <a:off x="228600" y="1676400"/>
          <a:ext cx="861059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219322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54" y="5556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Evaluation: Performance</a:t>
            </a:r>
            <a:endParaRPr lang="zh-CN" altLang="en-US" sz="4800" dirty="0"/>
          </a:p>
        </p:txBody>
      </p:sp>
      <p:graphicFrame>
        <p:nvGraphicFramePr>
          <p:cNvPr id="6" name="图表 5"/>
          <p:cNvGraphicFramePr/>
          <p:nvPr/>
        </p:nvGraphicFramePr>
        <p:xfrm>
          <a:off x="457200" y="16002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  <p:transition advTm="63664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54" y="5556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Conclusion and Future Work</a:t>
            </a:r>
            <a:endParaRPr lang="zh-CN" altLang="en-US" sz="48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Sampling based FDO is promising</a:t>
            </a:r>
          </a:p>
          <a:p>
            <a:r>
              <a:rPr lang="en-US" altLang="zh-CN" dirty="0" smtClean="0"/>
              <a:t>The artifacts in PMU data can be compensated for  with appropriate understanding and heuristics, which improves the accuracy by 6%</a:t>
            </a:r>
          </a:p>
          <a:p>
            <a:r>
              <a:rPr lang="en-US" altLang="zh-CN" dirty="0" smtClean="0">
                <a:sym typeface="Wingdings" pitchFamily="2" charset="2"/>
              </a:rPr>
              <a:t>Sample based Value Profiling</a:t>
            </a:r>
            <a:endParaRPr lang="en-US" altLang="zh-CN" dirty="0" smtClean="0"/>
          </a:p>
          <a:p>
            <a:r>
              <a:rPr lang="en-US" altLang="zh-CN" dirty="0" smtClean="0"/>
              <a:t>Future: Last Branch </a:t>
            </a:r>
            <a:r>
              <a:rPr lang="en-US" altLang="zh-CN" dirty="0" err="1" smtClean="0"/>
              <a:t>Register</a:t>
            </a:r>
            <a:r>
              <a:rPr lang="en-US" altLang="zh-CN" dirty="0" err="1" smtClean="0">
                <a:sym typeface="Wingdings" pitchFamily="2" charset="2"/>
              </a:rPr>
              <a:t>More</a:t>
            </a:r>
            <a:r>
              <a:rPr lang="en-US" altLang="zh-CN" dirty="0" smtClean="0">
                <a:sym typeface="Wingdings" pitchFamily="2" charset="2"/>
              </a:rPr>
              <a:t> precise edge profile at binary level</a:t>
            </a:r>
          </a:p>
          <a:p>
            <a:r>
              <a:rPr lang="en-US" altLang="zh-CN" dirty="0" smtClean="0"/>
              <a:t>Sample based LIPO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  <p:transition advTm="16139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Why FDO?</a:t>
            </a:r>
            <a:endParaRPr lang="zh-CN" altLang="en-US" sz="4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Feedback Directed Optimization</a:t>
            </a:r>
          </a:p>
          <a:p>
            <a:r>
              <a:rPr lang="en-US" altLang="zh-CN" dirty="0" smtClean="0"/>
              <a:t>Performance Improvements</a:t>
            </a:r>
          </a:p>
          <a:p>
            <a:pPr lvl="1"/>
            <a:r>
              <a:rPr lang="en-US" altLang="zh-CN" dirty="0" smtClean="0"/>
              <a:t>5% speedup on SPEC2000 INT</a:t>
            </a:r>
          </a:p>
          <a:p>
            <a:pPr lvl="1"/>
            <a:r>
              <a:rPr lang="en-US" altLang="zh-CN" dirty="0" smtClean="0"/>
              <a:t>Small? Huge for millions of computers</a:t>
            </a:r>
          </a:p>
          <a:p>
            <a:r>
              <a:rPr lang="en-US" altLang="zh-CN" dirty="0" smtClean="0"/>
              <a:t>Not widely adopted</a:t>
            </a:r>
            <a:endParaRPr lang="zh-CN" altLang="en-US" dirty="0"/>
          </a:p>
        </p:txBody>
      </p:sp>
    </p:spTree>
  </p:cSld>
  <p:clrMapOvr>
    <a:masterClrMapping/>
  </p:clrMapOvr>
  <p:transition advTm="3750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Instrumentation based FDO</a:t>
            </a:r>
            <a:endParaRPr lang="zh-CN" altLang="en-US" sz="4000" dirty="0"/>
          </a:p>
        </p:txBody>
      </p:sp>
      <p:sp>
        <p:nvSpPr>
          <p:cNvPr id="6" name="矩形 5"/>
          <p:cNvSpPr/>
          <p:nvPr/>
        </p:nvSpPr>
        <p:spPr>
          <a:xfrm>
            <a:off x="457200" y="1524000"/>
            <a:ext cx="2819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gcc</a:t>
            </a:r>
            <a:r>
              <a:rPr lang="en-US" altLang="zh-CN" dirty="0" smtClean="0"/>
              <a:t> –</a:t>
            </a:r>
            <a:r>
              <a:rPr lang="en-US" altLang="zh-CN" dirty="0" err="1" smtClean="0"/>
              <a:t>fprofile</a:t>
            </a:r>
            <a:r>
              <a:rPr lang="en-US" altLang="zh-CN" dirty="0" smtClean="0"/>
              <a:t>-generate …</a:t>
            </a:r>
            <a:endParaRPr lang="zh-CN" altLang="en-US" dirty="0"/>
          </a:p>
        </p:txBody>
      </p:sp>
      <p:sp>
        <p:nvSpPr>
          <p:cNvPr id="7" name="椭圆 6"/>
          <p:cNvSpPr/>
          <p:nvPr/>
        </p:nvSpPr>
        <p:spPr>
          <a:xfrm>
            <a:off x="685800" y="2590800"/>
            <a:ext cx="2209800" cy="838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Instrumented Binary</a:t>
            </a:r>
            <a:endParaRPr lang="zh-CN" altLang="en-US" dirty="0"/>
          </a:p>
        </p:txBody>
      </p:sp>
      <p:sp>
        <p:nvSpPr>
          <p:cNvPr id="9" name="椭圆 8"/>
          <p:cNvSpPr/>
          <p:nvPr/>
        </p:nvSpPr>
        <p:spPr>
          <a:xfrm>
            <a:off x="609600" y="5029200"/>
            <a:ext cx="23622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Representative Workload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09600" y="3810000"/>
            <a:ext cx="23622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Run the instrumented binary</a:t>
            </a:r>
            <a:endParaRPr lang="zh-CN" altLang="en-US" dirty="0"/>
          </a:p>
        </p:txBody>
      </p:sp>
      <p:sp>
        <p:nvSpPr>
          <p:cNvPr id="11" name="椭圆 10"/>
          <p:cNvSpPr/>
          <p:nvPr/>
        </p:nvSpPr>
        <p:spPr>
          <a:xfrm>
            <a:off x="4114800" y="3810000"/>
            <a:ext cx="2209800" cy="838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.</a:t>
            </a:r>
            <a:r>
              <a:rPr lang="en-US" altLang="zh-CN" dirty="0" err="1" smtClean="0"/>
              <a:t>gcda</a:t>
            </a:r>
            <a:r>
              <a:rPr lang="en-US" altLang="zh-CN" dirty="0" smtClean="0"/>
              <a:t> files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3962400" y="1524000"/>
            <a:ext cx="2438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gcc</a:t>
            </a:r>
            <a:r>
              <a:rPr lang="en-US" altLang="zh-CN" dirty="0" smtClean="0"/>
              <a:t> –</a:t>
            </a:r>
            <a:r>
              <a:rPr lang="en-US" altLang="zh-CN" dirty="0" err="1" smtClean="0"/>
              <a:t>fprofile</a:t>
            </a:r>
            <a:r>
              <a:rPr lang="en-US" altLang="zh-CN" dirty="0" smtClean="0"/>
              <a:t>-use …</a:t>
            </a:r>
            <a:endParaRPr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7162800" y="1371600"/>
            <a:ext cx="1752600" cy="990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FDO optimized binary</a:t>
            </a:r>
            <a:endParaRPr lang="zh-CN" altLang="en-US" dirty="0"/>
          </a:p>
        </p:txBody>
      </p:sp>
      <p:sp>
        <p:nvSpPr>
          <p:cNvPr id="14" name="下箭头 13"/>
          <p:cNvSpPr/>
          <p:nvPr/>
        </p:nvSpPr>
        <p:spPr>
          <a:xfrm>
            <a:off x="1524000" y="2286000"/>
            <a:ext cx="533400" cy="30480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下箭头 14"/>
          <p:cNvSpPr/>
          <p:nvPr/>
        </p:nvSpPr>
        <p:spPr>
          <a:xfrm>
            <a:off x="1524000" y="3429000"/>
            <a:ext cx="533400" cy="38100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上箭头 15"/>
          <p:cNvSpPr/>
          <p:nvPr/>
        </p:nvSpPr>
        <p:spPr>
          <a:xfrm>
            <a:off x="1524000" y="4572000"/>
            <a:ext cx="533400" cy="457200"/>
          </a:xfrm>
          <a:prstGeom prst="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上箭头 16"/>
          <p:cNvSpPr/>
          <p:nvPr/>
        </p:nvSpPr>
        <p:spPr>
          <a:xfrm>
            <a:off x="4953000" y="2286000"/>
            <a:ext cx="533400" cy="1524000"/>
          </a:xfrm>
          <a:prstGeom prst="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右箭头 17"/>
          <p:cNvSpPr/>
          <p:nvPr/>
        </p:nvSpPr>
        <p:spPr>
          <a:xfrm>
            <a:off x="2971800" y="3962400"/>
            <a:ext cx="1143000" cy="4572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右箭头 18"/>
          <p:cNvSpPr/>
          <p:nvPr/>
        </p:nvSpPr>
        <p:spPr>
          <a:xfrm>
            <a:off x="6400800" y="1676400"/>
            <a:ext cx="762000" cy="4572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菱形 19"/>
          <p:cNvSpPr/>
          <p:nvPr/>
        </p:nvSpPr>
        <p:spPr>
          <a:xfrm>
            <a:off x="228600" y="1295400"/>
            <a:ext cx="457200" cy="45720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1</a:t>
            </a:r>
            <a:endParaRPr lang="zh-CN" altLang="en-US" b="1" dirty="0"/>
          </a:p>
        </p:txBody>
      </p:sp>
      <p:sp>
        <p:nvSpPr>
          <p:cNvPr id="21" name="菱形 20"/>
          <p:cNvSpPr/>
          <p:nvPr/>
        </p:nvSpPr>
        <p:spPr>
          <a:xfrm>
            <a:off x="381000" y="3581400"/>
            <a:ext cx="457200" cy="45720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2</a:t>
            </a:r>
            <a:endParaRPr lang="zh-CN" altLang="en-US" b="1" dirty="0"/>
          </a:p>
        </p:txBody>
      </p:sp>
      <p:sp>
        <p:nvSpPr>
          <p:cNvPr id="22" name="菱形 21"/>
          <p:cNvSpPr/>
          <p:nvPr/>
        </p:nvSpPr>
        <p:spPr>
          <a:xfrm>
            <a:off x="3733800" y="1295400"/>
            <a:ext cx="457200" cy="45720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3</a:t>
            </a:r>
            <a:endParaRPr lang="zh-CN" altLang="en-US" b="1" dirty="0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3352800" y="4876800"/>
            <a:ext cx="5562601" cy="1752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45720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FF0000"/>
              </a:buClr>
              <a:buSzTx/>
              <a:buFontTx/>
              <a:buAutoNum type="arabicPeriod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Have to build twice</a:t>
            </a:r>
          </a:p>
          <a:p>
            <a:pPr lvl="1" indent="-342900">
              <a:lnSpc>
                <a:spcPct val="95000"/>
              </a:lnSpc>
              <a:spcBef>
                <a:spcPct val="0"/>
              </a:spcBef>
              <a:buClr>
                <a:srgbClr val="FF0000"/>
              </a:buClr>
              <a:buFontTx/>
              <a:buAutoNum type="arabicPeriod"/>
              <a:defRPr/>
            </a:pPr>
            <a:r>
              <a:rPr lang="en-US" altLang="zh-CN" sz="2800" dirty="0" smtClean="0">
                <a:solidFill>
                  <a:srgbClr val="FF0000"/>
                </a:solidFill>
                <a:latin typeface="Arial" pitchFamily="34" charset="0"/>
                <a:ea typeface="宋体" pitchFamily="2" charset="-122"/>
              </a:rPr>
              <a:t>Instrumentation run is slow</a:t>
            </a:r>
          </a:p>
          <a:p>
            <a:pPr marL="45720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FF0000"/>
              </a:buClr>
              <a:buSzTx/>
              <a:buFontTx/>
              <a:buAutoNum type="arabicPeriod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Need representative input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457200" marR="0" lvl="1" indent="-34290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rgbClr val="FF0000"/>
              </a:buClr>
              <a:buSzTx/>
              <a:buFontTx/>
              <a:buAutoNum type="arabicPeriod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+mn-cs"/>
              </a:rPr>
              <a:t>Perturbs execution </a:t>
            </a:r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  <p:transition advTm="2409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Sample based FDO</a:t>
            </a:r>
            <a:endParaRPr lang="zh-CN" altLang="en-US" sz="4000" dirty="0"/>
          </a:p>
        </p:txBody>
      </p:sp>
      <p:sp>
        <p:nvSpPr>
          <p:cNvPr id="8" name="云形 7"/>
          <p:cNvSpPr/>
          <p:nvPr/>
        </p:nvSpPr>
        <p:spPr>
          <a:xfrm>
            <a:off x="685800" y="3810000"/>
            <a:ext cx="2286000" cy="10668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Running Environment</a:t>
            </a:r>
            <a:endParaRPr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457200" y="1524000"/>
            <a:ext cx="2819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gcc</a:t>
            </a:r>
            <a:r>
              <a:rPr lang="en-US" altLang="zh-CN" dirty="0" smtClean="0"/>
              <a:t> –O2 -g …</a:t>
            </a:r>
            <a:endParaRPr lang="zh-CN" altLang="en-US" dirty="0"/>
          </a:p>
        </p:txBody>
      </p:sp>
      <p:sp>
        <p:nvSpPr>
          <p:cNvPr id="28" name="椭圆 27"/>
          <p:cNvSpPr/>
          <p:nvPr/>
        </p:nvSpPr>
        <p:spPr>
          <a:xfrm>
            <a:off x="685800" y="2590800"/>
            <a:ext cx="2209800" cy="838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Normal Binary</a:t>
            </a:r>
            <a:endParaRPr lang="zh-CN" altLang="en-US" dirty="0"/>
          </a:p>
        </p:txBody>
      </p:sp>
      <p:sp>
        <p:nvSpPr>
          <p:cNvPr id="29" name="椭圆 28"/>
          <p:cNvSpPr/>
          <p:nvPr/>
        </p:nvSpPr>
        <p:spPr>
          <a:xfrm>
            <a:off x="609600" y="5334000"/>
            <a:ext cx="23622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Real-World Workload</a:t>
            </a:r>
            <a:endParaRPr lang="zh-CN" altLang="en-US" dirty="0"/>
          </a:p>
        </p:txBody>
      </p:sp>
      <p:sp>
        <p:nvSpPr>
          <p:cNvPr id="31" name="椭圆 30"/>
          <p:cNvSpPr/>
          <p:nvPr/>
        </p:nvSpPr>
        <p:spPr>
          <a:xfrm>
            <a:off x="4114800" y="2590800"/>
            <a:ext cx="2209800" cy="838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Profile Data</a:t>
            </a:r>
            <a:endParaRPr lang="zh-CN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3962400" y="1524000"/>
            <a:ext cx="2438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gcc</a:t>
            </a:r>
            <a:r>
              <a:rPr lang="en-US" altLang="zh-CN" dirty="0" smtClean="0"/>
              <a:t> –</a:t>
            </a:r>
            <a:r>
              <a:rPr lang="en-US" altLang="zh-CN" dirty="0" err="1" smtClean="0"/>
              <a:t>fsample</a:t>
            </a:r>
            <a:r>
              <a:rPr lang="en-US" altLang="zh-CN" dirty="0" smtClean="0"/>
              <a:t>-profile …</a:t>
            </a:r>
            <a:endParaRPr lang="zh-CN" altLang="en-US" dirty="0"/>
          </a:p>
        </p:txBody>
      </p:sp>
      <p:sp>
        <p:nvSpPr>
          <p:cNvPr id="33" name="椭圆 32"/>
          <p:cNvSpPr/>
          <p:nvPr/>
        </p:nvSpPr>
        <p:spPr>
          <a:xfrm>
            <a:off x="7162800" y="1371600"/>
            <a:ext cx="1752600" cy="990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FDO optimized binary</a:t>
            </a:r>
            <a:endParaRPr lang="zh-CN" altLang="en-US" dirty="0"/>
          </a:p>
        </p:txBody>
      </p:sp>
      <p:sp>
        <p:nvSpPr>
          <p:cNvPr id="34" name="下箭头 33"/>
          <p:cNvSpPr/>
          <p:nvPr/>
        </p:nvSpPr>
        <p:spPr>
          <a:xfrm>
            <a:off x="1524000" y="2286000"/>
            <a:ext cx="533400" cy="30480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下箭头 34"/>
          <p:cNvSpPr/>
          <p:nvPr/>
        </p:nvSpPr>
        <p:spPr>
          <a:xfrm>
            <a:off x="1524000" y="3429000"/>
            <a:ext cx="533400" cy="38100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上箭头 35"/>
          <p:cNvSpPr/>
          <p:nvPr/>
        </p:nvSpPr>
        <p:spPr>
          <a:xfrm>
            <a:off x="1524000" y="4876800"/>
            <a:ext cx="533400" cy="457200"/>
          </a:xfrm>
          <a:prstGeom prst="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上箭头 36"/>
          <p:cNvSpPr/>
          <p:nvPr/>
        </p:nvSpPr>
        <p:spPr>
          <a:xfrm>
            <a:off x="5029200" y="2286000"/>
            <a:ext cx="533400" cy="304800"/>
          </a:xfrm>
          <a:prstGeom prst="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右箭头 37"/>
          <p:cNvSpPr/>
          <p:nvPr/>
        </p:nvSpPr>
        <p:spPr>
          <a:xfrm>
            <a:off x="2971800" y="3962400"/>
            <a:ext cx="1066800" cy="4572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右箭头 38"/>
          <p:cNvSpPr/>
          <p:nvPr/>
        </p:nvSpPr>
        <p:spPr>
          <a:xfrm>
            <a:off x="6400800" y="1676400"/>
            <a:ext cx="762000" cy="4572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菱形 39"/>
          <p:cNvSpPr/>
          <p:nvPr/>
        </p:nvSpPr>
        <p:spPr>
          <a:xfrm>
            <a:off x="3733800" y="1295400"/>
            <a:ext cx="457200" cy="45720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1</a:t>
            </a:r>
            <a:endParaRPr lang="zh-CN" altLang="en-US" b="1" dirty="0"/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3352800" y="4876800"/>
            <a:ext cx="5791200" cy="1752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1" indent="-342900">
              <a:lnSpc>
                <a:spcPct val="95000"/>
              </a:lnSpc>
              <a:spcBef>
                <a:spcPct val="0"/>
              </a:spcBef>
              <a:buClr>
                <a:srgbClr val="00FF00"/>
              </a:buClr>
            </a:pPr>
            <a:r>
              <a:rPr lang="en-US" altLang="zh-CN" sz="2800" dirty="0" smtClean="0">
                <a:solidFill>
                  <a:srgbClr val="00B050"/>
                </a:solidFill>
                <a:latin typeface="Arial" pitchFamily="34" charset="0"/>
                <a:ea typeface="宋体" pitchFamily="2" charset="-122"/>
              </a:rPr>
              <a:t>1.Previous deployment/test binary to collect profile</a:t>
            </a:r>
            <a:endParaRPr lang="en-US" altLang="zh-CN" sz="2800" dirty="0" smtClean="0">
              <a:solidFill>
                <a:srgbClr val="00B050"/>
              </a:solidFill>
              <a:ea typeface="宋体" pitchFamily="2" charset="-122"/>
            </a:endParaRPr>
          </a:p>
          <a:p>
            <a:pPr lvl="1" indent="-342900">
              <a:lnSpc>
                <a:spcPct val="95000"/>
              </a:lnSpc>
              <a:spcBef>
                <a:spcPct val="0"/>
              </a:spcBef>
              <a:buClr>
                <a:srgbClr val="00FF00"/>
              </a:buClr>
            </a:pPr>
            <a:r>
              <a:rPr lang="en-US" altLang="zh-CN" sz="2800" dirty="0" smtClean="0">
                <a:solidFill>
                  <a:srgbClr val="00B050"/>
                </a:solidFill>
                <a:latin typeface="Arial" pitchFamily="34" charset="0"/>
                <a:ea typeface="宋体" pitchFamily="2" charset="-122"/>
              </a:rPr>
              <a:t>2.Profiling input: real traffic</a:t>
            </a:r>
            <a:endParaRPr lang="en-US" altLang="zh-CN" sz="2800" dirty="0" smtClean="0">
              <a:solidFill>
                <a:srgbClr val="00B050"/>
              </a:solidFill>
              <a:ea typeface="宋体" pitchFamily="2" charset="-122"/>
            </a:endParaRPr>
          </a:p>
          <a:p>
            <a:pPr lvl="1" indent="-342900">
              <a:lnSpc>
                <a:spcPct val="95000"/>
              </a:lnSpc>
              <a:spcBef>
                <a:spcPct val="0"/>
              </a:spcBef>
              <a:buClr>
                <a:srgbClr val="00FF00"/>
              </a:buClr>
            </a:pPr>
            <a:r>
              <a:rPr lang="en-US" altLang="zh-CN" sz="2800" dirty="0" smtClean="0">
                <a:solidFill>
                  <a:srgbClr val="00B050"/>
                </a:solidFill>
                <a:latin typeface="Arial" pitchFamily="34" charset="0"/>
                <a:ea typeface="宋体" pitchFamily="2" charset="-122"/>
              </a:rPr>
              <a:t>3.Profiling does not perturb code </a:t>
            </a:r>
            <a:endParaRPr lang="en-US" altLang="zh-CN" sz="2800" dirty="0">
              <a:solidFill>
                <a:srgbClr val="00B050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038600" y="3810000"/>
            <a:ext cx="2438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Profiling Tools</a:t>
            </a:r>
          </a:p>
          <a:p>
            <a:pPr algn="ctr"/>
            <a:r>
              <a:rPr lang="en-US" altLang="zh-CN" dirty="0" smtClean="0"/>
              <a:t>(</a:t>
            </a:r>
            <a:r>
              <a:rPr lang="en-US" altLang="zh-CN" dirty="0" err="1" smtClean="0"/>
              <a:t>Oprofile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Pfmon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45" name="上箭头 44"/>
          <p:cNvSpPr/>
          <p:nvPr/>
        </p:nvSpPr>
        <p:spPr>
          <a:xfrm>
            <a:off x="5029200" y="3505200"/>
            <a:ext cx="533400" cy="304800"/>
          </a:xfrm>
          <a:prstGeom prst="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灯片编号占位符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  <p:transition advTm="18529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PMU Sampling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FF"/>
              </a:buClr>
              <a:buFontTx/>
              <a:buChar char="•"/>
            </a:pPr>
            <a:r>
              <a:rPr lang="en-US" altLang="zh-CN" sz="2700" dirty="0" smtClean="0">
                <a:solidFill>
                  <a:srgbClr val="0000FF"/>
                </a:solidFill>
                <a:latin typeface="Arial" pitchFamily="34" charset="0"/>
                <a:ea typeface="宋体" pitchFamily="2" charset="-122"/>
              </a:rPr>
              <a:t>Performance monitoring unit (PMU)</a:t>
            </a:r>
            <a:endParaRPr lang="en-US" altLang="zh-CN" dirty="0" smtClean="0">
              <a:ea typeface="宋体" pitchFamily="2" charset="-122"/>
            </a:endParaRP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Captures events generated by CPU </a:t>
            </a:r>
            <a:endParaRPr lang="en-US" altLang="zh-CN" dirty="0" smtClean="0">
              <a:ea typeface="宋体" pitchFamily="2" charset="-122"/>
            </a:endParaRPr>
          </a:p>
          <a:p>
            <a:pPr marL="1257300" lvl="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cache miss</a:t>
            </a:r>
            <a:endParaRPr lang="en-US" altLang="zh-CN" dirty="0" smtClean="0">
              <a:ea typeface="宋体" pitchFamily="2" charset="-122"/>
            </a:endParaRPr>
          </a:p>
          <a:p>
            <a:pPr marL="1257300" lvl="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instruction retired</a:t>
            </a:r>
            <a:endParaRPr lang="en-US" altLang="zh-CN" dirty="0" smtClean="0">
              <a:ea typeface="宋体" pitchFamily="2" charset="-122"/>
            </a:endParaRPr>
          </a:p>
          <a:p>
            <a:pPr marL="1257300" lvl="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clock tick</a:t>
            </a:r>
            <a:endParaRPr lang="en-US" altLang="zh-CN" dirty="0" smtClean="0">
              <a:ea typeface="宋体" pitchFamily="2" charset="-122"/>
            </a:endParaRP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Configurable counters increment on selected events</a:t>
            </a:r>
            <a:endParaRPr lang="en-US" altLang="zh-CN" dirty="0" smtClean="0">
              <a:ea typeface="宋体" pitchFamily="2" charset="-122"/>
            </a:endParaRP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Optional interrupt on counter overflow</a:t>
            </a: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FF"/>
              </a:buClr>
              <a:buFontTx/>
              <a:buChar char="•"/>
            </a:pPr>
            <a:r>
              <a:rPr lang="en-US" altLang="zh-CN" sz="2700" dirty="0" smtClean="0">
                <a:solidFill>
                  <a:srgbClr val="0000FF"/>
                </a:solidFill>
                <a:latin typeface="Arial" pitchFamily="34" charset="0"/>
                <a:ea typeface="宋体" pitchFamily="2" charset="-122"/>
              </a:rPr>
              <a:t>Sampling</a:t>
            </a:r>
            <a:endParaRPr lang="en-US" altLang="zh-CN" dirty="0" smtClean="0">
              <a:ea typeface="宋体" pitchFamily="2" charset="-122"/>
            </a:endParaRP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On interrupt capture instruction pointer (IP)</a:t>
            </a:r>
            <a:endParaRPr lang="en-US" altLang="zh-CN" dirty="0" smtClean="0">
              <a:ea typeface="宋体" pitchFamily="2" charset="-122"/>
            </a:endParaRPr>
          </a:p>
          <a:p>
            <a:pPr marL="857250" lvl="2" indent="-28575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Can also sample other state</a:t>
            </a:r>
            <a:endParaRPr lang="en-US" altLang="zh-CN" dirty="0" smtClean="0">
              <a:ea typeface="宋体" pitchFamily="2" charset="-122"/>
            </a:endParaRPr>
          </a:p>
          <a:p>
            <a:pPr marL="1257300" lvl="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registers</a:t>
            </a:r>
            <a:endParaRPr lang="en-US" altLang="zh-CN" dirty="0" smtClean="0">
              <a:ea typeface="宋体" pitchFamily="2" charset="-122"/>
            </a:endParaRPr>
          </a:p>
          <a:p>
            <a:pPr marL="1257300" lvl="3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§"/>
            </a:pPr>
            <a:r>
              <a:rPr lang="en-US" altLang="zh-CN" sz="2700" dirty="0" smtClean="0">
                <a:solidFill>
                  <a:srgbClr val="000000"/>
                </a:solidFill>
                <a:latin typeface="Arial" pitchFamily="34" charset="0"/>
                <a:ea typeface="宋体" pitchFamily="2" charset="-122"/>
              </a:rPr>
              <a:t>other PMU counters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  <p:transition advTm="14937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228600" y="3124200"/>
            <a:ext cx="4419600" cy="3581400"/>
          </a:xfrm>
          <a:prstGeom prst="rect">
            <a:avLst/>
          </a:prstGeom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Sampling Instructions Retired</a:t>
            </a:r>
            <a:endParaRPr lang="zh-CN" altLang="en-US" sz="4800" dirty="0"/>
          </a:p>
        </p:txBody>
      </p:sp>
      <p:sp>
        <p:nvSpPr>
          <p:cNvPr id="4" name="矩形 3"/>
          <p:cNvSpPr/>
          <p:nvPr/>
        </p:nvSpPr>
        <p:spPr>
          <a:xfrm>
            <a:off x="685800" y="1219200"/>
            <a:ext cx="2438400" cy="1828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b="1" dirty="0" smtClean="0"/>
              <a:t>Instruction Samples</a:t>
            </a:r>
          </a:p>
          <a:p>
            <a:pPr algn="ctr"/>
            <a:r>
              <a:rPr lang="en-US" altLang="zh-CN" sz="1400" dirty="0" smtClean="0"/>
              <a:t>1499 </a:t>
            </a:r>
            <a:r>
              <a:rPr lang="en-US" altLang="zh-CN" sz="1400" b="1" dirty="0" smtClean="0"/>
              <a:t>0x76a1f4</a:t>
            </a:r>
          </a:p>
          <a:p>
            <a:pPr algn="ctr"/>
            <a:r>
              <a:rPr lang="en-US" altLang="zh-CN" sz="1400" dirty="0" smtClean="0"/>
              <a:t>1517 </a:t>
            </a:r>
            <a:r>
              <a:rPr lang="en-US" altLang="zh-CN" sz="1400" b="1" dirty="0" smtClean="0"/>
              <a:t>0x76a48a</a:t>
            </a:r>
          </a:p>
          <a:p>
            <a:pPr algn="ctr"/>
            <a:r>
              <a:rPr lang="en-US" altLang="zh-CN" sz="1400" dirty="0" smtClean="0"/>
              <a:t>1498 </a:t>
            </a:r>
            <a:r>
              <a:rPr lang="en-US" altLang="zh-CN" sz="1400" b="1" dirty="0" smtClean="0"/>
              <a:t>0x76aea1</a:t>
            </a:r>
          </a:p>
          <a:p>
            <a:pPr algn="ctr"/>
            <a:r>
              <a:rPr lang="en-US" altLang="zh-CN" sz="1400" dirty="0" smtClean="0"/>
              <a:t>1527 </a:t>
            </a:r>
            <a:r>
              <a:rPr lang="en-US" altLang="zh-CN" sz="1400" b="1" dirty="0" smtClean="0"/>
              <a:t>0x76c09d</a:t>
            </a:r>
          </a:p>
          <a:p>
            <a:pPr algn="ctr"/>
            <a:r>
              <a:rPr lang="en-US" altLang="zh-CN" sz="1400" dirty="0" smtClean="0"/>
              <a:t>1 </a:t>
            </a:r>
            <a:r>
              <a:rPr lang="en-US" altLang="zh-CN" sz="1400" b="1" dirty="0" smtClean="0"/>
              <a:t>0x77e3cf</a:t>
            </a:r>
          </a:p>
          <a:p>
            <a:pPr algn="ctr"/>
            <a:r>
              <a:rPr lang="en-US" altLang="zh-CN" sz="1400" dirty="0" smtClean="0"/>
              <a:t>733 </a:t>
            </a:r>
            <a:r>
              <a:rPr lang="en-US" altLang="zh-CN" sz="1400" b="1" dirty="0" smtClean="0"/>
              <a:t>0x77ee7e</a:t>
            </a:r>
          </a:p>
          <a:p>
            <a:pPr algn="ctr"/>
            <a:r>
              <a:rPr lang="en-US" altLang="zh-CN" sz="1400" dirty="0" smtClean="0"/>
              <a:t>1242 </a:t>
            </a:r>
            <a:r>
              <a:rPr lang="en-US" altLang="zh-CN" sz="1400" b="1" dirty="0" smtClean="0"/>
              <a:t>0x78109d</a:t>
            </a:r>
            <a:endParaRPr lang="zh-CN" altLang="en-US" sz="1400" b="1" dirty="0"/>
          </a:p>
        </p:txBody>
      </p:sp>
      <p:sp>
        <p:nvSpPr>
          <p:cNvPr id="5" name="矩形 4"/>
          <p:cNvSpPr/>
          <p:nvPr/>
        </p:nvSpPr>
        <p:spPr>
          <a:xfrm>
            <a:off x="5867400" y="1371600"/>
            <a:ext cx="28194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b="1" dirty="0" smtClean="0"/>
              <a:t>Symbolized Samples</a:t>
            </a:r>
          </a:p>
          <a:p>
            <a:r>
              <a:rPr lang="en-US" altLang="zh-CN" sz="1400" b="1" dirty="0" smtClean="0"/>
              <a:t>0x76a1f4 : </a:t>
            </a:r>
            <a:r>
              <a:rPr lang="en-US" altLang="zh-CN" sz="1400" dirty="0" smtClean="0"/>
              <a:t>1499</a:t>
            </a:r>
          </a:p>
          <a:p>
            <a:r>
              <a:rPr lang="en-US" altLang="zh-CN" sz="1400" dirty="0" smtClean="0"/>
              <a:t>	foo.c:1183</a:t>
            </a:r>
          </a:p>
          <a:p>
            <a:r>
              <a:rPr lang="en-US" altLang="zh-CN" sz="1400" b="1" dirty="0" smtClean="0"/>
              <a:t>0x76a48a : </a:t>
            </a:r>
            <a:r>
              <a:rPr lang="en-US" altLang="zh-CN" sz="1400" dirty="0" smtClean="0"/>
              <a:t>1517</a:t>
            </a:r>
          </a:p>
          <a:p>
            <a:r>
              <a:rPr lang="en-US" altLang="zh-CN" sz="1400" dirty="0" smtClean="0"/>
              <a:t>	foo.c:992</a:t>
            </a:r>
          </a:p>
          <a:p>
            <a:r>
              <a:rPr lang="en-US" altLang="zh-CN" sz="1400" b="1" dirty="0" smtClean="0"/>
              <a:t>0x76aea1 : </a:t>
            </a:r>
            <a:r>
              <a:rPr lang="en-US" altLang="zh-CN" sz="1400" dirty="0" smtClean="0"/>
              <a:t>1489</a:t>
            </a:r>
          </a:p>
          <a:p>
            <a:r>
              <a:rPr lang="en-US" altLang="zh-CN" sz="1400" dirty="0" smtClean="0"/>
              <a:t>	foo.c:906</a:t>
            </a:r>
          </a:p>
          <a:p>
            <a:r>
              <a:rPr lang="en-US" altLang="zh-CN" sz="1400" b="1" dirty="0" smtClean="0"/>
              <a:t>0x76c09d : </a:t>
            </a:r>
            <a:r>
              <a:rPr lang="en-US" altLang="zh-CN" sz="1400" dirty="0" smtClean="0"/>
              <a:t>1527</a:t>
            </a:r>
          </a:p>
          <a:p>
            <a:r>
              <a:rPr lang="en-US" altLang="zh-CN" sz="1400" dirty="0" smtClean="0"/>
              <a:t>	</a:t>
            </a:r>
            <a:r>
              <a:rPr lang="en-US" altLang="zh-CN" sz="1400" dirty="0" err="1" smtClean="0"/>
              <a:t>foo.h</a:t>
            </a:r>
            <a:r>
              <a:rPr lang="en-US" altLang="zh-CN" sz="1400" dirty="0" smtClean="0"/>
              <a:t>: 1821</a:t>
            </a:r>
          </a:p>
          <a:p>
            <a:r>
              <a:rPr lang="en-US" altLang="zh-CN" sz="1400" b="1" dirty="0" smtClean="0"/>
              <a:t>0x77e3cf : </a:t>
            </a:r>
            <a:r>
              <a:rPr lang="en-US" altLang="zh-CN" sz="1400" dirty="0" smtClean="0"/>
              <a:t>1</a:t>
            </a:r>
          </a:p>
          <a:p>
            <a:r>
              <a:rPr lang="en-US" altLang="zh-CN" sz="1400" dirty="0" smtClean="0"/>
              <a:t>	bar.c:3481</a:t>
            </a:r>
          </a:p>
          <a:p>
            <a:r>
              <a:rPr lang="en-US" altLang="zh-CN" sz="1400" b="1" dirty="0" smtClean="0"/>
              <a:t>0x77ee7e : </a:t>
            </a:r>
            <a:r>
              <a:rPr lang="en-US" altLang="zh-CN" sz="1400" dirty="0" smtClean="0"/>
              <a:t>733</a:t>
            </a:r>
          </a:p>
          <a:p>
            <a:r>
              <a:rPr lang="en-US" altLang="zh-CN" sz="1400" dirty="0" smtClean="0"/>
              <a:t>	</a:t>
            </a:r>
            <a:r>
              <a:rPr lang="en-US" altLang="zh-CN" sz="1400" dirty="0" err="1" smtClean="0"/>
              <a:t>bar.c</a:t>
            </a:r>
            <a:r>
              <a:rPr lang="en-US" altLang="zh-CN" sz="1400" dirty="0" smtClean="0"/>
              <a:t> 4759</a:t>
            </a:r>
          </a:p>
          <a:p>
            <a:r>
              <a:rPr lang="en-US" altLang="zh-CN" sz="1400" b="1" dirty="0" smtClean="0"/>
              <a:t>0x78109d : </a:t>
            </a:r>
            <a:r>
              <a:rPr lang="en-US" altLang="zh-CN" sz="1400" dirty="0" smtClean="0"/>
              <a:t>1242</a:t>
            </a:r>
          </a:p>
          <a:p>
            <a:r>
              <a:rPr lang="en-US" altLang="zh-CN" sz="1400" dirty="0" smtClean="0"/>
              <a:t>	</a:t>
            </a:r>
            <a:r>
              <a:rPr lang="en-US" altLang="zh-CN" sz="1400" dirty="0" err="1" smtClean="0"/>
              <a:t>bar.c</a:t>
            </a:r>
            <a:r>
              <a:rPr lang="en-US" altLang="zh-CN" sz="1400" dirty="0" smtClean="0"/>
              <a:t> 4762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3810000" y="2057400"/>
            <a:ext cx="1371600" cy="533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Symbolizer</a:t>
            </a:r>
            <a:endParaRPr lang="zh-CN" altLang="en-US" dirty="0"/>
          </a:p>
        </p:txBody>
      </p:sp>
      <p:sp>
        <p:nvSpPr>
          <p:cNvPr id="7" name="右箭头 6"/>
          <p:cNvSpPr/>
          <p:nvPr/>
        </p:nvSpPr>
        <p:spPr>
          <a:xfrm>
            <a:off x="3124200" y="2133600"/>
            <a:ext cx="685800" cy="3048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>
            <a:off x="5181600" y="2133600"/>
            <a:ext cx="685800" cy="3048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6477000" y="5257800"/>
            <a:ext cx="1371600" cy="533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GCC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752600" y="3505200"/>
            <a:ext cx="1295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foo.c:853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609600" y="4648200"/>
            <a:ext cx="1295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foo.c:906</a:t>
            </a:r>
          </a:p>
          <a:p>
            <a:pPr algn="ctr"/>
            <a:r>
              <a:rPr lang="en-US" altLang="zh-CN" sz="1600" dirty="0" smtClean="0"/>
              <a:t>foo.c:992</a:t>
            </a:r>
          </a:p>
        </p:txBody>
      </p:sp>
      <p:sp>
        <p:nvSpPr>
          <p:cNvPr id="13" name="矩形 12"/>
          <p:cNvSpPr/>
          <p:nvPr/>
        </p:nvSpPr>
        <p:spPr>
          <a:xfrm>
            <a:off x="2895600" y="4648200"/>
            <a:ext cx="1295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foo.c:1183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1752600" y="6019800"/>
            <a:ext cx="1295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foo.c:1325</a:t>
            </a:r>
            <a:endParaRPr lang="zh-CN" altLang="en-US" sz="1400" dirty="0"/>
          </a:p>
        </p:txBody>
      </p:sp>
      <p:cxnSp>
        <p:nvCxnSpPr>
          <p:cNvPr id="16" name="直接箭头连接符 15"/>
          <p:cNvCxnSpPr>
            <a:stCxn id="10" idx="2"/>
            <a:endCxn id="12" idx="0"/>
          </p:cNvCxnSpPr>
          <p:nvPr/>
        </p:nvCxnSpPr>
        <p:spPr>
          <a:xfrm rot="5400000">
            <a:off x="1562100" y="3810000"/>
            <a:ext cx="533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10" idx="2"/>
            <a:endCxn id="13" idx="0"/>
          </p:cNvCxnSpPr>
          <p:nvPr/>
        </p:nvCxnSpPr>
        <p:spPr>
          <a:xfrm rot="16200000" flipH="1">
            <a:off x="2705100" y="3810000"/>
            <a:ext cx="533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12" idx="2"/>
            <a:endCxn id="14" idx="0"/>
          </p:cNvCxnSpPr>
          <p:nvPr/>
        </p:nvCxnSpPr>
        <p:spPr>
          <a:xfrm rot="16200000" flipH="1">
            <a:off x="1447800" y="5067300"/>
            <a:ext cx="7620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13" idx="2"/>
            <a:endCxn id="14" idx="0"/>
          </p:cNvCxnSpPr>
          <p:nvPr/>
        </p:nvCxnSpPr>
        <p:spPr>
          <a:xfrm rot="5400000">
            <a:off x="2590800" y="5067300"/>
            <a:ext cx="7620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下箭头 28"/>
          <p:cNvSpPr/>
          <p:nvPr/>
        </p:nvSpPr>
        <p:spPr>
          <a:xfrm>
            <a:off x="7010400" y="4724400"/>
            <a:ext cx="304800" cy="5334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左箭头 29"/>
          <p:cNvSpPr/>
          <p:nvPr/>
        </p:nvSpPr>
        <p:spPr>
          <a:xfrm>
            <a:off x="4724400" y="5334000"/>
            <a:ext cx="1752600" cy="304800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菱形 30"/>
          <p:cNvSpPr/>
          <p:nvPr/>
        </p:nvSpPr>
        <p:spPr>
          <a:xfrm>
            <a:off x="1371600" y="3124200"/>
            <a:ext cx="762000" cy="68580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0</a:t>
            </a:r>
            <a:endParaRPr lang="zh-CN" altLang="en-US" sz="1400" dirty="0"/>
          </a:p>
        </p:txBody>
      </p:sp>
      <p:sp>
        <p:nvSpPr>
          <p:cNvPr id="33" name="菱形 32"/>
          <p:cNvSpPr/>
          <p:nvPr/>
        </p:nvSpPr>
        <p:spPr>
          <a:xfrm>
            <a:off x="228600" y="4267200"/>
            <a:ext cx="762000" cy="68580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dirty="0" smtClean="0"/>
              <a:t>3006</a:t>
            </a:r>
            <a:endParaRPr lang="zh-CN" altLang="en-US" sz="1400" dirty="0"/>
          </a:p>
        </p:txBody>
      </p:sp>
      <p:sp>
        <p:nvSpPr>
          <p:cNvPr id="34" name="菱形 33"/>
          <p:cNvSpPr/>
          <p:nvPr/>
        </p:nvSpPr>
        <p:spPr>
          <a:xfrm>
            <a:off x="3810000" y="4267200"/>
            <a:ext cx="762000" cy="68580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dirty="0" smtClean="0"/>
              <a:t>1499</a:t>
            </a:r>
            <a:endParaRPr lang="zh-CN" altLang="en-US" sz="1400" dirty="0"/>
          </a:p>
        </p:txBody>
      </p:sp>
      <p:sp>
        <p:nvSpPr>
          <p:cNvPr id="35" name="菱形 34"/>
          <p:cNvSpPr/>
          <p:nvPr/>
        </p:nvSpPr>
        <p:spPr>
          <a:xfrm>
            <a:off x="1371600" y="5638800"/>
            <a:ext cx="762000" cy="68580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0</a:t>
            </a:r>
            <a:endParaRPr lang="zh-CN" altLang="en-US" sz="1400" dirty="0"/>
          </a:p>
        </p:txBody>
      </p:sp>
      <p:sp>
        <p:nvSpPr>
          <p:cNvPr id="25" name="灯片编号占位符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  <p:transition advTm="11080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228600" y="3124200"/>
            <a:ext cx="4419600" cy="3581400"/>
          </a:xfrm>
          <a:prstGeom prst="rect">
            <a:avLst/>
          </a:prstGeom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Sampling Instructions Retired</a:t>
            </a:r>
            <a:endParaRPr lang="zh-CN" altLang="en-US" sz="4800" dirty="0"/>
          </a:p>
        </p:txBody>
      </p:sp>
      <p:sp>
        <p:nvSpPr>
          <p:cNvPr id="4" name="矩形 3"/>
          <p:cNvSpPr/>
          <p:nvPr/>
        </p:nvSpPr>
        <p:spPr>
          <a:xfrm>
            <a:off x="685800" y="1219200"/>
            <a:ext cx="2438400" cy="1828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b="1" dirty="0" smtClean="0"/>
              <a:t>Instruction Samples</a:t>
            </a:r>
          </a:p>
          <a:p>
            <a:pPr algn="ctr"/>
            <a:r>
              <a:rPr lang="en-US" altLang="zh-CN" sz="1400" dirty="0" smtClean="0"/>
              <a:t>1499 </a:t>
            </a:r>
            <a:r>
              <a:rPr lang="en-US" altLang="zh-CN" sz="1400" b="1" dirty="0" smtClean="0"/>
              <a:t>0x76a1f4</a:t>
            </a:r>
          </a:p>
          <a:p>
            <a:pPr algn="ctr"/>
            <a:r>
              <a:rPr lang="en-US" altLang="zh-CN" sz="1400" dirty="0" smtClean="0"/>
              <a:t>1517 </a:t>
            </a:r>
            <a:r>
              <a:rPr lang="en-US" altLang="zh-CN" sz="1400" b="1" dirty="0" smtClean="0"/>
              <a:t>0x76a48a</a:t>
            </a:r>
          </a:p>
          <a:p>
            <a:pPr algn="ctr"/>
            <a:r>
              <a:rPr lang="en-US" altLang="zh-CN" sz="1400" dirty="0" smtClean="0"/>
              <a:t>1498 </a:t>
            </a:r>
            <a:r>
              <a:rPr lang="en-US" altLang="zh-CN" sz="1400" b="1" dirty="0" smtClean="0"/>
              <a:t>0x76aea1</a:t>
            </a:r>
          </a:p>
          <a:p>
            <a:pPr algn="ctr"/>
            <a:r>
              <a:rPr lang="en-US" altLang="zh-CN" sz="1400" dirty="0" smtClean="0"/>
              <a:t>1527 </a:t>
            </a:r>
            <a:r>
              <a:rPr lang="en-US" altLang="zh-CN" sz="1400" b="1" dirty="0" smtClean="0"/>
              <a:t>0x76c09d</a:t>
            </a:r>
          </a:p>
          <a:p>
            <a:pPr algn="ctr"/>
            <a:r>
              <a:rPr lang="en-US" altLang="zh-CN" sz="1400" dirty="0" smtClean="0"/>
              <a:t>1 </a:t>
            </a:r>
            <a:r>
              <a:rPr lang="en-US" altLang="zh-CN" sz="1400" b="1" dirty="0" smtClean="0"/>
              <a:t>0x77e3cf</a:t>
            </a:r>
          </a:p>
          <a:p>
            <a:pPr algn="ctr"/>
            <a:r>
              <a:rPr lang="en-US" altLang="zh-CN" sz="1400" dirty="0" smtClean="0"/>
              <a:t>733 </a:t>
            </a:r>
            <a:r>
              <a:rPr lang="en-US" altLang="zh-CN" sz="1400" b="1" dirty="0" smtClean="0"/>
              <a:t>0x77ee7e</a:t>
            </a:r>
          </a:p>
          <a:p>
            <a:pPr algn="ctr"/>
            <a:r>
              <a:rPr lang="en-US" altLang="zh-CN" sz="1400" dirty="0" smtClean="0"/>
              <a:t>1242 </a:t>
            </a:r>
            <a:r>
              <a:rPr lang="en-US" altLang="zh-CN" sz="1400" b="1" dirty="0" smtClean="0"/>
              <a:t>0x78109d</a:t>
            </a:r>
            <a:endParaRPr lang="zh-CN" altLang="en-US" sz="1400" b="1" dirty="0"/>
          </a:p>
        </p:txBody>
      </p:sp>
      <p:sp>
        <p:nvSpPr>
          <p:cNvPr id="5" name="矩形 4"/>
          <p:cNvSpPr/>
          <p:nvPr/>
        </p:nvSpPr>
        <p:spPr>
          <a:xfrm>
            <a:off x="5867400" y="1371600"/>
            <a:ext cx="2819400" cy="335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b="1" dirty="0" smtClean="0"/>
              <a:t>Symbolized Samples</a:t>
            </a:r>
          </a:p>
          <a:p>
            <a:r>
              <a:rPr lang="en-US" altLang="zh-CN" sz="1400" b="1" dirty="0" smtClean="0"/>
              <a:t>0x76a1f4 : </a:t>
            </a:r>
            <a:r>
              <a:rPr lang="en-US" altLang="zh-CN" sz="1400" dirty="0" smtClean="0"/>
              <a:t>1499</a:t>
            </a:r>
          </a:p>
          <a:p>
            <a:r>
              <a:rPr lang="en-US" altLang="zh-CN" sz="1400" dirty="0" smtClean="0"/>
              <a:t>	foo.c:1183</a:t>
            </a:r>
          </a:p>
          <a:p>
            <a:r>
              <a:rPr lang="en-US" altLang="zh-CN" sz="1400" b="1" dirty="0" smtClean="0"/>
              <a:t>0x76a48a : </a:t>
            </a:r>
            <a:r>
              <a:rPr lang="en-US" altLang="zh-CN" sz="1400" dirty="0" smtClean="0"/>
              <a:t>1517</a:t>
            </a:r>
          </a:p>
          <a:p>
            <a:r>
              <a:rPr lang="en-US" altLang="zh-CN" sz="1400" dirty="0" smtClean="0"/>
              <a:t>	foo.c:992</a:t>
            </a:r>
          </a:p>
          <a:p>
            <a:r>
              <a:rPr lang="en-US" altLang="zh-CN" sz="1400" b="1" dirty="0" smtClean="0"/>
              <a:t>0x76aea1 : </a:t>
            </a:r>
            <a:r>
              <a:rPr lang="en-US" altLang="zh-CN" sz="1400" dirty="0" smtClean="0"/>
              <a:t>1489</a:t>
            </a:r>
          </a:p>
          <a:p>
            <a:r>
              <a:rPr lang="en-US" altLang="zh-CN" sz="1400" dirty="0" smtClean="0"/>
              <a:t>	foo.c:906</a:t>
            </a:r>
          </a:p>
          <a:p>
            <a:r>
              <a:rPr lang="en-US" altLang="zh-CN" sz="1400" b="1" dirty="0" smtClean="0"/>
              <a:t>0x76c09d : </a:t>
            </a:r>
            <a:r>
              <a:rPr lang="en-US" altLang="zh-CN" sz="1400" dirty="0" smtClean="0"/>
              <a:t>1527</a:t>
            </a:r>
          </a:p>
          <a:p>
            <a:r>
              <a:rPr lang="en-US" altLang="zh-CN" sz="1400" dirty="0" smtClean="0"/>
              <a:t>	</a:t>
            </a:r>
            <a:r>
              <a:rPr lang="en-US" altLang="zh-CN" sz="1400" dirty="0" err="1" smtClean="0"/>
              <a:t>foo.h</a:t>
            </a:r>
            <a:r>
              <a:rPr lang="en-US" altLang="zh-CN" sz="1400" dirty="0" smtClean="0"/>
              <a:t>: 1821</a:t>
            </a:r>
          </a:p>
          <a:p>
            <a:r>
              <a:rPr lang="en-US" altLang="zh-CN" sz="1400" b="1" dirty="0" smtClean="0"/>
              <a:t>0x77e3cf : </a:t>
            </a:r>
            <a:r>
              <a:rPr lang="en-US" altLang="zh-CN" sz="1400" dirty="0" smtClean="0"/>
              <a:t>1</a:t>
            </a:r>
          </a:p>
          <a:p>
            <a:r>
              <a:rPr lang="en-US" altLang="zh-CN" sz="1400" dirty="0" smtClean="0"/>
              <a:t>	bar.c:3481</a:t>
            </a:r>
          </a:p>
          <a:p>
            <a:r>
              <a:rPr lang="en-US" altLang="zh-CN" sz="1400" b="1" dirty="0" smtClean="0"/>
              <a:t>0x77ee7e : </a:t>
            </a:r>
            <a:r>
              <a:rPr lang="en-US" altLang="zh-CN" sz="1400" dirty="0" smtClean="0"/>
              <a:t>733</a:t>
            </a:r>
          </a:p>
          <a:p>
            <a:r>
              <a:rPr lang="en-US" altLang="zh-CN" sz="1400" dirty="0" smtClean="0"/>
              <a:t>	</a:t>
            </a:r>
            <a:r>
              <a:rPr lang="en-US" altLang="zh-CN" sz="1400" dirty="0" err="1" smtClean="0"/>
              <a:t>bar.c</a:t>
            </a:r>
            <a:r>
              <a:rPr lang="en-US" altLang="zh-CN" sz="1400" dirty="0" smtClean="0"/>
              <a:t> 4759</a:t>
            </a:r>
          </a:p>
          <a:p>
            <a:r>
              <a:rPr lang="en-US" altLang="zh-CN" sz="1400" b="1" dirty="0" smtClean="0"/>
              <a:t>0x78109d : </a:t>
            </a:r>
            <a:r>
              <a:rPr lang="en-US" altLang="zh-CN" sz="1400" dirty="0" smtClean="0"/>
              <a:t>1242</a:t>
            </a:r>
          </a:p>
          <a:p>
            <a:r>
              <a:rPr lang="en-US" altLang="zh-CN" sz="1400" dirty="0" smtClean="0"/>
              <a:t>	</a:t>
            </a:r>
            <a:r>
              <a:rPr lang="en-US" altLang="zh-CN" sz="1400" dirty="0" err="1" smtClean="0"/>
              <a:t>bar.c</a:t>
            </a:r>
            <a:r>
              <a:rPr lang="en-US" altLang="zh-CN" sz="1400" dirty="0" smtClean="0"/>
              <a:t> 4762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3810000" y="2057400"/>
            <a:ext cx="1371600" cy="533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Symbolizer</a:t>
            </a:r>
            <a:endParaRPr lang="zh-CN" altLang="en-US" dirty="0"/>
          </a:p>
        </p:txBody>
      </p:sp>
      <p:sp>
        <p:nvSpPr>
          <p:cNvPr id="7" name="右箭头 6"/>
          <p:cNvSpPr/>
          <p:nvPr/>
        </p:nvSpPr>
        <p:spPr>
          <a:xfrm>
            <a:off x="3124200" y="2133600"/>
            <a:ext cx="685800" cy="3048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>
            <a:off x="5181600" y="2133600"/>
            <a:ext cx="685800" cy="3048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6477000" y="5257800"/>
            <a:ext cx="1371600" cy="533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GCC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752600" y="3505200"/>
            <a:ext cx="1295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foo.c:853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609600" y="4648200"/>
            <a:ext cx="1295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foo.c:906</a:t>
            </a:r>
          </a:p>
          <a:p>
            <a:pPr algn="ctr"/>
            <a:r>
              <a:rPr lang="en-US" altLang="zh-CN" sz="1600" dirty="0" smtClean="0"/>
              <a:t>foo.c:992</a:t>
            </a:r>
          </a:p>
        </p:txBody>
      </p:sp>
      <p:sp>
        <p:nvSpPr>
          <p:cNvPr id="13" name="矩形 12"/>
          <p:cNvSpPr/>
          <p:nvPr/>
        </p:nvSpPr>
        <p:spPr>
          <a:xfrm>
            <a:off x="2895600" y="4648200"/>
            <a:ext cx="1295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foo.c:1183</a:t>
            </a:r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1752600" y="6019800"/>
            <a:ext cx="1295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foo.c:1325</a:t>
            </a:r>
            <a:endParaRPr lang="zh-CN" altLang="en-US" sz="1400" dirty="0"/>
          </a:p>
        </p:txBody>
      </p:sp>
      <p:cxnSp>
        <p:nvCxnSpPr>
          <p:cNvPr id="16" name="直接箭头连接符 15"/>
          <p:cNvCxnSpPr>
            <a:stCxn id="10" idx="2"/>
            <a:endCxn id="12" idx="0"/>
          </p:cNvCxnSpPr>
          <p:nvPr/>
        </p:nvCxnSpPr>
        <p:spPr>
          <a:xfrm rot="5400000">
            <a:off x="1562100" y="3810000"/>
            <a:ext cx="533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10" idx="2"/>
            <a:endCxn id="13" idx="0"/>
          </p:cNvCxnSpPr>
          <p:nvPr/>
        </p:nvCxnSpPr>
        <p:spPr>
          <a:xfrm rot="16200000" flipH="1">
            <a:off x="2705100" y="3810000"/>
            <a:ext cx="533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12" idx="2"/>
            <a:endCxn id="14" idx="0"/>
          </p:cNvCxnSpPr>
          <p:nvPr/>
        </p:nvCxnSpPr>
        <p:spPr>
          <a:xfrm rot="16200000" flipH="1">
            <a:off x="1447800" y="5067300"/>
            <a:ext cx="7620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13" idx="2"/>
            <a:endCxn id="14" idx="0"/>
          </p:cNvCxnSpPr>
          <p:nvPr/>
        </p:nvCxnSpPr>
        <p:spPr>
          <a:xfrm rot="5400000">
            <a:off x="2590800" y="5067300"/>
            <a:ext cx="7620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下箭头 28"/>
          <p:cNvSpPr/>
          <p:nvPr/>
        </p:nvSpPr>
        <p:spPr>
          <a:xfrm>
            <a:off x="7010400" y="4724400"/>
            <a:ext cx="304800" cy="5334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左箭头 29"/>
          <p:cNvSpPr/>
          <p:nvPr/>
        </p:nvSpPr>
        <p:spPr>
          <a:xfrm>
            <a:off x="4724400" y="5334000"/>
            <a:ext cx="1752600" cy="304800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菱形 32"/>
          <p:cNvSpPr/>
          <p:nvPr/>
        </p:nvSpPr>
        <p:spPr>
          <a:xfrm>
            <a:off x="228600" y="4267200"/>
            <a:ext cx="762000" cy="685800"/>
          </a:xfrm>
          <a:prstGeom prst="diamo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dirty="0" smtClean="0"/>
              <a:t>3006</a:t>
            </a:r>
            <a:endParaRPr lang="zh-CN" altLang="en-US" sz="1400" dirty="0"/>
          </a:p>
        </p:txBody>
      </p:sp>
      <p:sp>
        <p:nvSpPr>
          <p:cNvPr id="34" name="菱形 33"/>
          <p:cNvSpPr/>
          <p:nvPr/>
        </p:nvSpPr>
        <p:spPr>
          <a:xfrm>
            <a:off x="3810000" y="4267200"/>
            <a:ext cx="762000" cy="685800"/>
          </a:xfrm>
          <a:prstGeom prst="diamo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dirty="0" smtClean="0"/>
              <a:t>1499</a:t>
            </a:r>
            <a:endParaRPr lang="zh-CN" altLang="en-US" sz="1400" dirty="0"/>
          </a:p>
        </p:txBody>
      </p:sp>
      <p:sp>
        <p:nvSpPr>
          <p:cNvPr id="26" name="菱形 25"/>
          <p:cNvSpPr/>
          <p:nvPr/>
        </p:nvSpPr>
        <p:spPr>
          <a:xfrm>
            <a:off x="1371600" y="3124200"/>
            <a:ext cx="762000" cy="685800"/>
          </a:xfrm>
          <a:prstGeom prst="diamo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dirty="0" smtClean="0"/>
              <a:t>4505</a:t>
            </a:r>
            <a:endParaRPr lang="zh-CN" altLang="en-US" sz="1400" dirty="0"/>
          </a:p>
        </p:txBody>
      </p:sp>
      <p:sp>
        <p:nvSpPr>
          <p:cNvPr id="28" name="菱形 27"/>
          <p:cNvSpPr/>
          <p:nvPr/>
        </p:nvSpPr>
        <p:spPr>
          <a:xfrm>
            <a:off x="1371600" y="5638800"/>
            <a:ext cx="762000" cy="685800"/>
          </a:xfrm>
          <a:prstGeom prst="diamo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dirty="0" smtClean="0"/>
              <a:t>4505</a:t>
            </a:r>
            <a:endParaRPr lang="zh-CN" altLang="en-US" sz="1400" dirty="0"/>
          </a:p>
        </p:txBody>
      </p:sp>
      <p:sp>
        <p:nvSpPr>
          <p:cNvPr id="32" name="矩形 31"/>
          <p:cNvSpPr/>
          <p:nvPr/>
        </p:nvSpPr>
        <p:spPr>
          <a:xfrm>
            <a:off x="1447800" y="41910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3006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1295400" y="53340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3006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2514600" y="41910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1499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2743200" y="5410200"/>
            <a:ext cx="762000" cy="304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1499</a:t>
            </a:r>
            <a:endParaRPr lang="zh-CN" altLang="en-US" dirty="0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4876800" y="57912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[Levin et.al. Complementing Missing and Inaccurate Profiling using a Minimum Cost Circulation Algorithm.  HIPEAC’08]</a:t>
            </a:r>
            <a:endParaRPr lang="zh-CN" altLang="en-US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Accuracy Challenge</a:t>
            </a:r>
            <a:endParaRPr lang="zh-CN" altLang="en-US" sz="4800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684" y="1600200"/>
            <a:ext cx="7616631" cy="4525963"/>
          </a:xfrm>
          <a:prstGeom prst="rect">
            <a:avLst/>
          </a:prstGeom>
          <a:noFill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  <p:transition advTm="23528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800" dirty="0" smtClean="0"/>
              <a:t>Accuracy Challenge</a:t>
            </a:r>
            <a:endParaRPr lang="zh-CN" altLang="en-US" sz="4800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3810000" cy="5229030"/>
          </a:xfrm>
          <a:prstGeom prst="rect">
            <a:avLst/>
          </a:prstGeom>
          <a:noFill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447800"/>
            <a:ext cx="3637267" cy="5127625"/>
          </a:xfrm>
          <a:prstGeom prst="rect">
            <a:avLst/>
          </a:prstGeom>
          <a:noFill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6B15C-FB6A-4B9D-ADD8-F8B71950A4F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ransition advTm="154222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12861</TotalTime>
  <Words>572</Words>
  <Application>Microsoft Office PowerPoint</Application>
  <PresentationFormat>全屏显示(4:3)</PresentationFormat>
  <Paragraphs>223</Paragraphs>
  <Slides>19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Taming Hardware Event Samples for FDO Compilation</vt:lpstr>
      <vt:lpstr>Why FDO?</vt:lpstr>
      <vt:lpstr>Instrumentation based FDO</vt:lpstr>
      <vt:lpstr>Sample based FDO</vt:lpstr>
      <vt:lpstr>PMU Sampling</vt:lpstr>
      <vt:lpstr>Sampling Instructions Retired</vt:lpstr>
      <vt:lpstr>Sampling Instructions Retired</vt:lpstr>
      <vt:lpstr>Accuracy Challenge</vt:lpstr>
      <vt:lpstr>Accuracy Challenge</vt:lpstr>
      <vt:lpstr>Accuracy Challenge</vt:lpstr>
      <vt:lpstr>Improving the Accuracy</vt:lpstr>
      <vt:lpstr>幻灯片 12</vt:lpstr>
      <vt:lpstr>Use Prediction to Adjust Profile</vt:lpstr>
      <vt:lpstr>Predict Aggregation/Shadow</vt:lpstr>
      <vt:lpstr>Predict Aggregation/Shadow</vt:lpstr>
      <vt:lpstr>Evaluation: Accuracy</vt:lpstr>
      <vt:lpstr>Evaluation: Performance</vt:lpstr>
      <vt:lpstr>Conclusion and Future Work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Taming Performance Counters for Sample FDO</dc:title>
  <dc:creator>Dehao</dc:creator>
  <cp:lastModifiedBy>Dehao</cp:lastModifiedBy>
  <cp:revision>471</cp:revision>
  <dcterms:created xsi:type="dcterms:W3CDTF">2010-04-11T03:08:31Z</dcterms:created>
  <dcterms:modified xsi:type="dcterms:W3CDTF">2010-04-26T18:36:47Z</dcterms:modified>
</cp:coreProperties>
</file>